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44" r:id="rId1"/>
  </p:sldMasterIdLst>
  <p:sldIdLst>
    <p:sldId id="256" r:id="rId2"/>
    <p:sldId id="272" r:id="rId3"/>
    <p:sldId id="258" r:id="rId4"/>
    <p:sldId id="270" r:id="rId5"/>
    <p:sldId id="259" r:id="rId6"/>
    <p:sldId id="260" r:id="rId7"/>
    <p:sldId id="269" r:id="rId8"/>
    <p:sldId id="268" r:id="rId9"/>
    <p:sldId id="261" r:id="rId10"/>
    <p:sldId id="262" r:id="rId11"/>
    <p:sldId id="267" r:id="rId12"/>
    <p:sldId id="271" r:id="rId13"/>
    <p:sldId id="263" r:id="rId14"/>
    <p:sldId id="264" r:id="rId15"/>
    <p:sldId id="266" r:id="rId16"/>
    <p:sldId id="265" r:id="rId17"/>
  </p:sldIdLst>
  <p:sldSz cx="9144000" cy="6858000" type="screen4x3"/>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66" d="100"/>
          <a:sy n="66" d="100"/>
        </p:scale>
        <p:origin x="-1506" y="-11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ar-SA" smtClean="0"/>
              <a:t>انقر لتحرير نمط العنوان الرئيسي</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01CE1B90-2040-404D-8DA3-7971A9E05D21}" type="datetimeFigureOut">
              <a:rPr lang="ar-IQ" smtClean="0"/>
              <a:t>10/11/1441</a:t>
            </a:fld>
            <a:endParaRPr lang="ar-IQ"/>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ar-IQ"/>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C411E7ED-78AF-465E-9C86-E4F97E75604B}" type="slidenum">
              <a:rPr lang="ar-IQ" smtClean="0"/>
              <a:t>‹#›</a:t>
            </a:fld>
            <a:endParaRPr lang="ar-IQ"/>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Vertical Text Placeholder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01CE1B90-2040-404D-8DA3-7971A9E05D21}" type="datetimeFigureOut">
              <a:rPr lang="ar-IQ" smtClean="0"/>
              <a:t>10/11/1441</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C411E7ED-78AF-465E-9C86-E4F97E75604B}" type="slidenum">
              <a:rPr lang="ar-IQ" smtClean="0"/>
              <a:t>‹#›</a:t>
            </a:fld>
            <a:endParaRPr lang="ar-IQ"/>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ar-SA" smtClean="0"/>
              <a:t>انقر لتحرير نمط العنوان الرئيسي</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01CE1B90-2040-404D-8DA3-7971A9E05D21}" type="datetimeFigureOut">
              <a:rPr lang="ar-IQ" smtClean="0"/>
              <a:t>10/11/1441</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C411E7ED-78AF-465E-9C86-E4F97E75604B}" type="slidenum">
              <a:rPr lang="ar-IQ" smtClean="0"/>
              <a:t>‹#›</a:t>
            </a:fld>
            <a:endParaRPr lang="ar-IQ"/>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Content Placeholder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01CE1B90-2040-404D-8DA3-7971A9E05D21}" type="datetimeFigureOut">
              <a:rPr lang="ar-IQ" smtClean="0"/>
              <a:t>10/11/1441</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C411E7ED-78AF-465E-9C86-E4F97E75604B}" type="slidenum">
              <a:rPr lang="ar-IQ" smtClean="0"/>
              <a:t>‹#›</a:t>
            </a:fld>
            <a:endParaRPr lang="ar-IQ"/>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01CE1B90-2040-404D-8DA3-7971A9E05D21}" type="datetimeFigureOut">
              <a:rPr lang="ar-IQ" smtClean="0"/>
              <a:t>10/11/1441</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C411E7ED-78AF-465E-9C86-E4F97E75604B}" type="slidenum">
              <a:rPr lang="ar-IQ" smtClean="0"/>
              <a:t>‹#›</a:t>
            </a:fld>
            <a:endParaRPr lang="ar-IQ"/>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5" name="Date Placeholder 4"/>
          <p:cNvSpPr>
            <a:spLocks noGrp="1"/>
          </p:cNvSpPr>
          <p:nvPr>
            <p:ph type="dt" sz="half" idx="10"/>
          </p:nvPr>
        </p:nvSpPr>
        <p:spPr/>
        <p:txBody>
          <a:bodyPr/>
          <a:lstStyle/>
          <a:p>
            <a:fld id="{01CE1B90-2040-404D-8DA3-7971A9E05D21}" type="datetimeFigureOut">
              <a:rPr lang="ar-IQ" smtClean="0"/>
              <a:t>10/11/1441</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C411E7ED-78AF-465E-9C86-E4F97E75604B}" type="slidenum">
              <a:rPr lang="ar-IQ" smtClean="0"/>
              <a:t>‹#›</a:t>
            </a:fld>
            <a:endParaRPr lang="ar-IQ"/>
          </a:p>
        </p:txBody>
      </p:sp>
      <p:sp>
        <p:nvSpPr>
          <p:cNvPr id="9" name="Content Placeholder 8"/>
          <p:cNvSpPr>
            <a:spLocks noGrp="1"/>
          </p:cNvSpPr>
          <p:nvPr>
            <p:ph sz="quarter" idx="13"/>
          </p:nvPr>
        </p:nvSpPr>
        <p:spPr>
          <a:xfrm>
            <a:off x="1042416" y="2313432"/>
            <a:ext cx="3419856" cy="3493008"/>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ar-SA" smtClean="0"/>
              <a:t>انقر لتحرير نمط العنوان الرئيسي</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7" name="Date Placeholder 6"/>
          <p:cNvSpPr>
            <a:spLocks noGrp="1"/>
          </p:cNvSpPr>
          <p:nvPr>
            <p:ph type="dt" sz="half" idx="10"/>
          </p:nvPr>
        </p:nvSpPr>
        <p:spPr/>
        <p:txBody>
          <a:bodyPr/>
          <a:lstStyle/>
          <a:p>
            <a:fld id="{01CE1B90-2040-404D-8DA3-7971A9E05D21}" type="datetimeFigureOut">
              <a:rPr lang="ar-IQ" smtClean="0"/>
              <a:t>10/11/1441</a:t>
            </a:fld>
            <a:endParaRPr lang="ar-IQ"/>
          </a:p>
        </p:txBody>
      </p:sp>
      <p:sp>
        <p:nvSpPr>
          <p:cNvPr id="8" name="Footer Placeholder 7"/>
          <p:cNvSpPr>
            <a:spLocks noGrp="1"/>
          </p:cNvSpPr>
          <p:nvPr>
            <p:ph type="ftr" sz="quarter" idx="11"/>
          </p:nvPr>
        </p:nvSpPr>
        <p:spPr/>
        <p:txBody>
          <a:bodyPr/>
          <a:lstStyle/>
          <a:p>
            <a:endParaRPr lang="ar-IQ"/>
          </a:p>
        </p:txBody>
      </p:sp>
      <p:sp>
        <p:nvSpPr>
          <p:cNvPr id="9" name="Slide Number Placeholder 8"/>
          <p:cNvSpPr>
            <a:spLocks noGrp="1"/>
          </p:cNvSpPr>
          <p:nvPr>
            <p:ph type="sldNum" sz="quarter" idx="12"/>
          </p:nvPr>
        </p:nvSpPr>
        <p:spPr/>
        <p:txBody>
          <a:bodyPr/>
          <a:lstStyle/>
          <a:p>
            <a:fld id="{C411E7ED-78AF-465E-9C86-E4F97E75604B}" type="slidenum">
              <a:rPr lang="ar-IQ" smtClean="0"/>
              <a:t>‹#›</a:t>
            </a:fld>
            <a:endParaRPr lang="ar-IQ"/>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Date Placeholder 2"/>
          <p:cNvSpPr>
            <a:spLocks noGrp="1"/>
          </p:cNvSpPr>
          <p:nvPr>
            <p:ph type="dt" sz="half" idx="10"/>
          </p:nvPr>
        </p:nvSpPr>
        <p:spPr/>
        <p:txBody>
          <a:bodyPr/>
          <a:lstStyle/>
          <a:p>
            <a:fld id="{01CE1B90-2040-404D-8DA3-7971A9E05D21}" type="datetimeFigureOut">
              <a:rPr lang="ar-IQ" smtClean="0"/>
              <a:t>10/11/1441</a:t>
            </a:fld>
            <a:endParaRPr lang="ar-IQ"/>
          </a:p>
        </p:txBody>
      </p:sp>
      <p:sp>
        <p:nvSpPr>
          <p:cNvPr id="4" name="Footer Placeholder 3"/>
          <p:cNvSpPr>
            <a:spLocks noGrp="1"/>
          </p:cNvSpPr>
          <p:nvPr>
            <p:ph type="ftr" sz="quarter" idx="11"/>
          </p:nvPr>
        </p:nvSpPr>
        <p:spPr/>
        <p:txBody>
          <a:bodyPr/>
          <a:lstStyle/>
          <a:p>
            <a:endParaRPr lang="ar-IQ"/>
          </a:p>
        </p:txBody>
      </p:sp>
      <p:sp>
        <p:nvSpPr>
          <p:cNvPr id="5" name="Slide Number Placeholder 4"/>
          <p:cNvSpPr>
            <a:spLocks noGrp="1"/>
          </p:cNvSpPr>
          <p:nvPr>
            <p:ph type="sldNum" sz="quarter" idx="12"/>
          </p:nvPr>
        </p:nvSpPr>
        <p:spPr/>
        <p:txBody>
          <a:bodyPr/>
          <a:lstStyle/>
          <a:p>
            <a:fld id="{C411E7ED-78AF-465E-9C86-E4F97E75604B}" type="slidenum">
              <a:rPr lang="ar-IQ" smtClean="0"/>
              <a:t>‹#›</a:t>
            </a:fld>
            <a:endParaRPr lang="ar-IQ"/>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CE1B90-2040-404D-8DA3-7971A9E05D21}" type="datetimeFigureOut">
              <a:rPr lang="ar-IQ" smtClean="0"/>
              <a:t>10/11/1441</a:t>
            </a:fld>
            <a:endParaRPr lang="ar-IQ"/>
          </a:p>
        </p:txBody>
      </p:sp>
      <p:sp>
        <p:nvSpPr>
          <p:cNvPr id="3" name="Footer Placeholder 2"/>
          <p:cNvSpPr>
            <a:spLocks noGrp="1"/>
          </p:cNvSpPr>
          <p:nvPr>
            <p:ph type="ftr" sz="quarter" idx="11"/>
          </p:nvPr>
        </p:nvSpPr>
        <p:spPr/>
        <p:txBody>
          <a:bodyPr/>
          <a:lstStyle/>
          <a:p>
            <a:endParaRPr lang="ar-IQ"/>
          </a:p>
        </p:txBody>
      </p:sp>
      <p:sp>
        <p:nvSpPr>
          <p:cNvPr id="4" name="Slide Number Placeholder 3"/>
          <p:cNvSpPr>
            <a:spLocks noGrp="1"/>
          </p:cNvSpPr>
          <p:nvPr>
            <p:ph type="sldNum" sz="quarter" idx="12"/>
          </p:nvPr>
        </p:nvSpPr>
        <p:spPr/>
        <p:txBody>
          <a:bodyPr/>
          <a:lstStyle/>
          <a:p>
            <a:fld id="{C411E7ED-78AF-465E-9C86-E4F97E75604B}" type="slidenum">
              <a:rPr lang="ar-IQ" smtClean="0"/>
              <a:t>‹#›</a:t>
            </a:fld>
            <a:endParaRPr lang="ar-IQ"/>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محتوى ذو تسمية توضيحية">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01CE1B90-2040-404D-8DA3-7971A9E05D21}" type="datetimeFigureOut">
              <a:rPr lang="ar-IQ" smtClean="0"/>
              <a:t>10/11/1441</a:t>
            </a:fld>
            <a:endParaRPr lang="ar-IQ"/>
          </a:p>
        </p:txBody>
      </p:sp>
      <p:sp>
        <p:nvSpPr>
          <p:cNvPr id="7" name="Slide Number Placeholder 6"/>
          <p:cNvSpPr>
            <a:spLocks noGrp="1"/>
          </p:cNvSpPr>
          <p:nvPr>
            <p:ph type="sldNum" sz="quarter" idx="12"/>
          </p:nvPr>
        </p:nvSpPr>
        <p:spPr/>
        <p:txBody>
          <a:bodyPr/>
          <a:lstStyle/>
          <a:p>
            <a:fld id="{C411E7ED-78AF-465E-9C86-E4F97E75604B}" type="slidenum">
              <a:rPr lang="ar-IQ" smtClean="0"/>
              <a:t>‹#›</a:t>
            </a:fld>
            <a:endParaRPr lang="ar-IQ"/>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ar-IQ"/>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ar-SA" smtClean="0"/>
              <a:t>انقر لتحرير نمط العنوان الرئيسي</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ar-SA" smtClean="0"/>
              <a:t>انقر لتحرير نمط العنوان الرئيسي</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smtClean="0"/>
              <a:t>انقر فوق الأيقونة لإضافة صورة</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01CE1B90-2040-404D-8DA3-7971A9E05D21}" type="datetimeFigureOut">
              <a:rPr lang="ar-IQ" smtClean="0"/>
              <a:t>10/11/1441</a:t>
            </a:fld>
            <a:endParaRPr lang="ar-IQ"/>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ar-IQ"/>
          </a:p>
        </p:txBody>
      </p:sp>
      <p:sp>
        <p:nvSpPr>
          <p:cNvPr id="7" name="Slide Number Placeholder 6"/>
          <p:cNvSpPr>
            <a:spLocks noGrp="1"/>
          </p:cNvSpPr>
          <p:nvPr>
            <p:ph type="sldNum" sz="quarter" idx="12"/>
          </p:nvPr>
        </p:nvSpPr>
        <p:spPr/>
        <p:txBody>
          <a:bodyPr/>
          <a:lstStyle/>
          <a:p>
            <a:fld id="{C411E7ED-78AF-465E-9C86-E4F97E75604B}" type="slidenum">
              <a:rPr lang="ar-IQ" smtClean="0"/>
              <a:t>‹#›</a:t>
            </a:fld>
            <a:endParaRPr lang="ar-IQ"/>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01CE1B90-2040-404D-8DA3-7971A9E05D21}" type="datetimeFigureOut">
              <a:rPr lang="ar-IQ" smtClean="0"/>
              <a:t>10/11/1441</a:t>
            </a:fld>
            <a:endParaRPr lang="ar-IQ"/>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ar-IQ"/>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C411E7ED-78AF-465E-9C86-E4F97E75604B}" type="slidenum">
              <a:rPr lang="ar-IQ" smtClean="0"/>
              <a:t>‹#›</a:t>
            </a:fld>
            <a:endParaRPr lang="ar-IQ"/>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defTabSz="914400" rtl="1" eaLnBrk="1" latinLnBrk="0" hangingPunct="1">
        <a:spcBef>
          <a:spcPct val="0"/>
        </a:spcBef>
        <a:buNone/>
        <a:defRPr sz="4000" kern="1200">
          <a:solidFill>
            <a:schemeClr val="accent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42900" indent="-274320" algn="r" defTabSz="914400" rtl="1"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r" defTabSz="914400" rtl="1"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r" defTabSz="914400" rtl="1"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r" defTabSz="914400" rtl="1"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r" defTabSz="914400" rtl="1"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r" defTabSz="914400" rtl="1"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r" defTabSz="914400" rtl="1"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r" defTabSz="914400" rtl="1"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r" defTabSz="914400" rtl="1"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251520" y="548680"/>
            <a:ext cx="8204448" cy="1440160"/>
          </a:xfrm>
        </p:spPr>
        <p:txBody>
          <a:bodyPr>
            <a:normAutofit/>
          </a:bodyPr>
          <a:lstStyle/>
          <a:p>
            <a:r>
              <a:rPr lang="en-US" sz="6000" dirty="0" smtClean="0">
                <a:latin typeface="Andalus" pitchFamily="18" charset="-78"/>
                <a:cs typeface="Andalus" pitchFamily="18" charset="-78"/>
              </a:rPr>
              <a:t>Type of Tissue 1</a:t>
            </a:r>
            <a:endParaRPr lang="ar-IQ" sz="6000" dirty="0">
              <a:latin typeface="Andalus" pitchFamily="18" charset="-78"/>
              <a:cs typeface="Andalus" pitchFamily="18" charset="-78"/>
            </a:endParaRPr>
          </a:p>
        </p:txBody>
      </p:sp>
      <p:sp>
        <p:nvSpPr>
          <p:cNvPr id="3" name="عنوان فرعي 2"/>
          <p:cNvSpPr>
            <a:spLocks noGrp="1"/>
          </p:cNvSpPr>
          <p:nvPr>
            <p:ph type="subTitle" idx="1"/>
          </p:nvPr>
        </p:nvSpPr>
        <p:spPr>
          <a:xfrm>
            <a:off x="611561" y="4421080"/>
            <a:ext cx="3600400" cy="1260629"/>
          </a:xfrm>
        </p:spPr>
        <p:txBody>
          <a:bodyPr>
            <a:normAutofit/>
          </a:bodyPr>
          <a:lstStyle/>
          <a:p>
            <a:pPr algn="ctr"/>
            <a:r>
              <a:rPr lang="ar-IQ" sz="2800" b="1" dirty="0" smtClean="0">
                <a:latin typeface="Arial" pitchFamily="34" charset="0"/>
                <a:cs typeface="Arial" pitchFamily="34" charset="0"/>
              </a:rPr>
              <a:t>اعداد </a:t>
            </a:r>
          </a:p>
          <a:p>
            <a:pPr algn="ctr"/>
            <a:r>
              <a:rPr lang="ar-IQ" sz="3200" b="1" dirty="0" smtClean="0">
                <a:latin typeface="Arial" pitchFamily="34" charset="0"/>
                <a:cs typeface="Arial" pitchFamily="34" charset="0"/>
              </a:rPr>
              <a:t>د. كاترين بندر فرج</a:t>
            </a:r>
            <a:r>
              <a:rPr lang="ar-IQ" b="1" dirty="0" smtClean="0">
                <a:latin typeface="Arial" pitchFamily="34" charset="0"/>
                <a:cs typeface="Arial" pitchFamily="34" charset="0"/>
              </a:rPr>
              <a:t> </a:t>
            </a:r>
            <a:endParaRPr lang="ar-IQ" b="1" dirty="0">
              <a:latin typeface="Arial" pitchFamily="34" charset="0"/>
              <a:cs typeface="Arial" pitchFamily="34" charset="0"/>
            </a:endParaRPr>
          </a:p>
        </p:txBody>
      </p:sp>
      <p:pic>
        <p:nvPicPr>
          <p:cNvPr id="20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1920" y="2132856"/>
            <a:ext cx="5112568" cy="46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93860932"/>
      </p:ext>
    </p:extLst>
  </p:cSld>
  <p:clrMapOvr>
    <a:masterClrMapping/>
  </p:clrMapOvr>
  <mc:AlternateContent xmlns:mc="http://schemas.openxmlformats.org/markup-compatibility/2006">
    <mc:Choice xmlns:p14="http://schemas.microsoft.com/office/powerpoint/2010/main" Requires="p14">
      <p:transition spd="slow" p14:dur="2000" advTm="7315"/>
    </mc:Choice>
    <mc:Fallback>
      <p:transition spd="slow" advTm="7315"/>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788024" y="1124743"/>
            <a:ext cx="3744416" cy="4464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1124743"/>
            <a:ext cx="4104456" cy="44644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34770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67544" y="980728"/>
            <a:ext cx="8208912" cy="5472608"/>
          </a:xfrm>
        </p:spPr>
        <p:txBody>
          <a:bodyPr>
            <a:normAutofit fontScale="92500"/>
          </a:bodyPr>
          <a:lstStyle/>
          <a:p>
            <a:pPr marL="0" indent="0" algn="l" rtl="0">
              <a:lnSpc>
                <a:spcPct val="150000"/>
              </a:lnSpc>
              <a:spcBef>
                <a:spcPts val="90"/>
              </a:spcBef>
              <a:buNone/>
            </a:pPr>
            <a:r>
              <a:rPr lang="en-US" sz="2000" dirty="0">
                <a:latin typeface="Times New Roman"/>
                <a:ea typeface="Times New Roman"/>
                <a:cs typeface="Arial"/>
              </a:rPr>
              <a:t>2. </a:t>
            </a:r>
            <a:r>
              <a:rPr lang="en-US" sz="2600" dirty="0" smtClean="0">
                <a:solidFill>
                  <a:srgbClr val="FF0000"/>
                </a:solidFill>
                <a:latin typeface="Times New Roman"/>
                <a:ea typeface="Times New Roman"/>
              </a:rPr>
              <a:t>Cardi</a:t>
            </a:r>
            <a:r>
              <a:rPr lang="en-US" sz="2600" dirty="0" smtClean="0">
                <a:solidFill>
                  <a:srgbClr val="FF0000"/>
                </a:solidFill>
                <a:latin typeface="Andalus" pitchFamily="18" charset="-78"/>
                <a:ea typeface="Times New Roman"/>
                <a:cs typeface="Andalus" pitchFamily="18" charset="-78"/>
              </a:rPr>
              <a:t>ac </a:t>
            </a:r>
            <a:r>
              <a:rPr lang="en-US" sz="2600" dirty="0">
                <a:solidFill>
                  <a:srgbClr val="FF0000"/>
                </a:solidFill>
                <a:latin typeface="Andalus" pitchFamily="18" charset="-78"/>
                <a:ea typeface="Times New Roman"/>
                <a:cs typeface="Andalus" pitchFamily="18" charset="-78"/>
              </a:rPr>
              <a:t>muscle </a:t>
            </a:r>
            <a:r>
              <a:rPr lang="en-US" dirty="0">
                <a:latin typeface="Andalus" pitchFamily="18" charset="-78"/>
                <a:ea typeface="Times New Roman"/>
                <a:cs typeface="Andalus" pitchFamily="18" charset="-78"/>
              </a:rPr>
              <a:t>: </a:t>
            </a:r>
            <a:r>
              <a:rPr lang="en-US" dirty="0" smtClean="0">
                <a:latin typeface="Andalus" pitchFamily="18" charset="-78"/>
                <a:ea typeface="Times New Roman"/>
                <a:cs typeface="Andalus" pitchFamily="18" charset="-78"/>
              </a:rPr>
              <a:t>it </a:t>
            </a:r>
            <a:r>
              <a:rPr lang="en-US" dirty="0">
                <a:latin typeface="Andalus" pitchFamily="18" charset="-78"/>
                <a:ea typeface="Times New Roman"/>
                <a:cs typeface="Andalus" pitchFamily="18" charset="-78"/>
              </a:rPr>
              <a:t>is present only in the heart </a:t>
            </a:r>
            <a:r>
              <a:rPr lang="en-US" dirty="0" smtClean="0">
                <a:latin typeface="Andalus" pitchFamily="18" charset="-78"/>
                <a:ea typeface="Times New Roman"/>
                <a:cs typeface="Andalus" pitchFamily="18" charset="-78"/>
              </a:rPr>
              <a:t>, </a:t>
            </a:r>
            <a:r>
              <a:rPr lang="en-US" dirty="0">
                <a:latin typeface="Andalus" pitchFamily="18" charset="-78"/>
                <a:ea typeface="Times New Roman"/>
                <a:cs typeface="Andalus" pitchFamily="18" charset="-78"/>
              </a:rPr>
              <a:t>cardiac muscle is striated </a:t>
            </a:r>
            <a:r>
              <a:rPr lang="en-US" dirty="0" smtClean="0">
                <a:latin typeface="Andalus" pitchFamily="18" charset="-78"/>
                <a:ea typeface="Times New Roman"/>
                <a:cs typeface="Andalus" pitchFamily="18" charset="-78"/>
              </a:rPr>
              <a:t>similar to the skeletal muscle and the fibers </a:t>
            </a:r>
            <a:r>
              <a:rPr lang="en-US" dirty="0">
                <a:latin typeface="Andalus" pitchFamily="18" charset="-78"/>
                <a:ea typeface="Times New Roman"/>
                <a:cs typeface="Andalus" pitchFamily="18" charset="-78"/>
              </a:rPr>
              <a:t>are shorter than skeletal muscle fibers and usually contain only one nucleus which is located in the central region of the </a:t>
            </a:r>
            <a:r>
              <a:rPr lang="en-US" dirty="0" smtClean="0">
                <a:latin typeface="Andalus" pitchFamily="18" charset="-78"/>
                <a:ea typeface="Times New Roman"/>
                <a:cs typeface="Andalus" pitchFamily="18" charset="-78"/>
              </a:rPr>
              <a:t>cell ,Cardiac </a:t>
            </a:r>
            <a:r>
              <a:rPr lang="en-US" dirty="0">
                <a:latin typeface="Andalus" pitchFamily="18" charset="-78"/>
                <a:ea typeface="Times New Roman"/>
                <a:cs typeface="Andalus" pitchFamily="18" charset="-78"/>
              </a:rPr>
              <a:t>muscle tissue works to keep your heart pumping through involuntary </a:t>
            </a:r>
            <a:r>
              <a:rPr lang="en-US" dirty="0" smtClean="0">
                <a:latin typeface="Andalus" pitchFamily="18" charset="-78"/>
                <a:ea typeface="Times New Roman"/>
                <a:cs typeface="Andalus" pitchFamily="18" charset="-78"/>
              </a:rPr>
              <a:t>movements</a:t>
            </a:r>
          </a:p>
          <a:p>
            <a:pPr marL="0" indent="0" algn="l" rtl="0">
              <a:lnSpc>
                <a:spcPct val="110000"/>
              </a:lnSpc>
              <a:spcBef>
                <a:spcPts val="90"/>
              </a:spcBef>
              <a:buNone/>
            </a:pPr>
            <a:endParaRPr lang="en-US" dirty="0" smtClean="0">
              <a:latin typeface="Andalus" pitchFamily="18" charset="-78"/>
              <a:ea typeface="Times New Roman"/>
              <a:cs typeface="Andalus" pitchFamily="18" charset="-78"/>
            </a:endParaRPr>
          </a:p>
          <a:p>
            <a:pPr marL="0" indent="0" algn="l" rtl="0">
              <a:lnSpc>
                <a:spcPct val="150000"/>
              </a:lnSpc>
              <a:spcBef>
                <a:spcPts val="90"/>
              </a:spcBef>
              <a:spcAft>
                <a:spcPts val="0"/>
              </a:spcAft>
              <a:buNone/>
            </a:pPr>
            <a:r>
              <a:rPr lang="en-US" dirty="0" smtClean="0">
                <a:latin typeface="Andalus" pitchFamily="18" charset="-78"/>
                <a:ea typeface="Times New Roman"/>
                <a:cs typeface="Andalus" pitchFamily="18" charset="-78"/>
              </a:rPr>
              <a:t>3</a:t>
            </a:r>
            <a:r>
              <a:rPr lang="en-US" dirty="0">
                <a:latin typeface="Andalus" pitchFamily="18" charset="-78"/>
                <a:ea typeface="Times New Roman"/>
                <a:cs typeface="Andalus" pitchFamily="18" charset="-78"/>
              </a:rPr>
              <a:t>. </a:t>
            </a:r>
            <a:r>
              <a:rPr lang="en-US" sz="2600" dirty="0" smtClean="0">
                <a:solidFill>
                  <a:srgbClr val="FF0000"/>
                </a:solidFill>
                <a:latin typeface="Andalus" pitchFamily="18" charset="-78"/>
                <a:ea typeface="Times New Roman"/>
                <a:cs typeface="Andalus" pitchFamily="18" charset="-78"/>
              </a:rPr>
              <a:t>Smooth </a:t>
            </a:r>
            <a:r>
              <a:rPr lang="en-US" sz="2600" dirty="0">
                <a:solidFill>
                  <a:srgbClr val="FF0000"/>
                </a:solidFill>
                <a:latin typeface="Andalus" pitchFamily="18" charset="-78"/>
                <a:ea typeface="Times New Roman"/>
                <a:cs typeface="Andalus" pitchFamily="18" charset="-78"/>
              </a:rPr>
              <a:t>muscle </a:t>
            </a:r>
            <a:r>
              <a:rPr lang="en-US" dirty="0">
                <a:latin typeface="Andalus" pitchFamily="18" charset="-78"/>
                <a:ea typeface="Times New Roman"/>
                <a:cs typeface="Andalus" pitchFamily="18" charset="-78"/>
              </a:rPr>
              <a:t>: is associated with arteries and tubular organs such as the intestinal </a:t>
            </a:r>
            <a:r>
              <a:rPr lang="en-US" dirty="0" smtClean="0">
                <a:latin typeface="Andalus" pitchFamily="18" charset="-78"/>
                <a:ea typeface="Times New Roman"/>
                <a:cs typeface="Andalus" pitchFamily="18" charset="-78"/>
              </a:rPr>
              <a:t>tract, </a:t>
            </a:r>
            <a:r>
              <a:rPr lang="en-US" dirty="0">
                <a:latin typeface="Andalus" pitchFamily="18" charset="-78"/>
                <a:ea typeface="Times New Roman"/>
                <a:cs typeface="Andalus" pitchFamily="18" charset="-78"/>
              </a:rPr>
              <a:t>slow involuntary movements. Smooth muscle cells are spindle shaped with one central nucleus, therefore smooth muscle tissue does not appear striated</a:t>
            </a:r>
            <a:r>
              <a:rPr lang="en-US" dirty="0" smtClean="0">
                <a:latin typeface="Andalus" pitchFamily="18" charset="-78"/>
                <a:ea typeface="Times New Roman"/>
                <a:cs typeface="Andalus" pitchFamily="18" charset="-78"/>
              </a:rPr>
              <a:t>.</a:t>
            </a:r>
            <a:endParaRPr lang="en-US" dirty="0">
              <a:latin typeface="Andalus" pitchFamily="18" charset="-78"/>
              <a:ea typeface="Calibri"/>
              <a:cs typeface="Andalus" pitchFamily="18" charset="-78"/>
            </a:endParaRPr>
          </a:p>
        </p:txBody>
      </p:sp>
    </p:spTree>
    <p:extLst>
      <p:ext uri="{BB962C8B-B14F-4D97-AF65-F5344CB8AC3E}">
        <p14:creationId xmlns:p14="http://schemas.microsoft.com/office/powerpoint/2010/main" val="9149351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lstStyle/>
          <a:p>
            <a:pPr marL="68580" indent="0">
              <a:buNone/>
            </a:pPr>
            <a:endParaRPr lang="ar-IQ"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16632"/>
            <a:ext cx="8640960" cy="66247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089315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395536" y="620688"/>
            <a:ext cx="8280920" cy="5832647"/>
          </a:xfrm>
        </p:spPr>
        <p:txBody>
          <a:bodyPr>
            <a:normAutofit fontScale="25000" lnSpcReduction="20000"/>
          </a:bodyPr>
          <a:lstStyle/>
          <a:p>
            <a:pPr marL="68580" indent="0" algn="just" rtl="0">
              <a:lnSpc>
                <a:spcPct val="170000"/>
              </a:lnSpc>
              <a:buNone/>
            </a:pPr>
            <a:r>
              <a:rPr lang="en-US" sz="9600" b="1" spc="5" dirty="0" smtClean="0">
                <a:solidFill>
                  <a:srgbClr val="FF0000"/>
                </a:solidFill>
                <a:latin typeface="Times New Roman"/>
                <a:ea typeface="Times New Roman"/>
                <a:cs typeface="Simple Bold Jut Out" pitchFamily="2" charset="-78"/>
              </a:rPr>
              <a:t>N</a:t>
            </a:r>
            <a:r>
              <a:rPr lang="en-US" sz="9600" b="1" spc="10" dirty="0" smtClean="0">
                <a:solidFill>
                  <a:srgbClr val="FF0000"/>
                </a:solidFill>
                <a:latin typeface="Times New Roman"/>
                <a:ea typeface="Times New Roman"/>
                <a:cs typeface="Simple Bold Jut Out" pitchFamily="2" charset="-78"/>
              </a:rPr>
              <a:t>e</a:t>
            </a:r>
            <a:r>
              <a:rPr lang="en-US" sz="9600" b="1" spc="-10" dirty="0" smtClean="0">
                <a:solidFill>
                  <a:srgbClr val="FF0000"/>
                </a:solidFill>
                <a:latin typeface="Times New Roman"/>
                <a:ea typeface="Times New Roman"/>
                <a:cs typeface="Simple Bold Jut Out" pitchFamily="2" charset="-78"/>
              </a:rPr>
              <a:t>r</a:t>
            </a:r>
            <a:r>
              <a:rPr lang="en-US" sz="9600" b="1" spc="20" dirty="0" smtClean="0">
                <a:solidFill>
                  <a:srgbClr val="FF0000"/>
                </a:solidFill>
                <a:latin typeface="Times New Roman"/>
                <a:ea typeface="Times New Roman"/>
                <a:cs typeface="Simple Bold Jut Out" pitchFamily="2" charset="-78"/>
              </a:rPr>
              <a:t>v</a:t>
            </a:r>
            <a:r>
              <a:rPr lang="en-US" sz="9600" b="1" dirty="0" smtClean="0">
                <a:solidFill>
                  <a:srgbClr val="FF0000"/>
                </a:solidFill>
                <a:latin typeface="Times New Roman"/>
                <a:ea typeface="Times New Roman"/>
                <a:cs typeface="Simple Bold Jut Out" pitchFamily="2" charset="-78"/>
              </a:rPr>
              <a:t>o</a:t>
            </a:r>
            <a:r>
              <a:rPr lang="en-US" sz="9600" b="1" spc="-10" dirty="0" smtClean="0">
                <a:solidFill>
                  <a:srgbClr val="FF0000"/>
                </a:solidFill>
                <a:latin typeface="Times New Roman"/>
                <a:ea typeface="Times New Roman"/>
                <a:cs typeface="Simple Bold Jut Out" pitchFamily="2" charset="-78"/>
              </a:rPr>
              <a:t>u</a:t>
            </a:r>
            <a:r>
              <a:rPr lang="en-US" sz="9600" b="1" dirty="0" smtClean="0">
                <a:solidFill>
                  <a:srgbClr val="FF0000"/>
                </a:solidFill>
                <a:latin typeface="Times New Roman"/>
                <a:ea typeface="Times New Roman"/>
                <a:cs typeface="Simple Bold Jut Out" pitchFamily="2" charset="-78"/>
              </a:rPr>
              <a:t>s </a:t>
            </a:r>
            <a:r>
              <a:rPr lang="en-US" sz="9600" b="1" spc="-10" dirty="0" smtClean="0">
                <a:solidFill>
                  <a:srgbClr val="FF0000"/>
                </a:solidFill>
                <a:latin typeface="Times New Roman"/>
                <a:ea typeface="Times New Roman"/>
                <a:cs typeface="Simple Bold Jut Out" pitchFamily="2" charset="-78"/>
              </a:rPr>
              <a:t>T</a:t>
            </a:r>
            <a:r>
              <a:rPr lang="en-US" sz="9600" b="1" spc="-5" dirty="0" smtClean="0">
                <a:solidFill>
                  <a:srgbClr val="FF0000"/>
                </a:solidFill>
                <a:latin typeface="Times New Roman"/>
                <a:ea typeface="Times New Roman"/>
                <a:cs typeface="Simple Bold Jut Out" pitchFamily="2" charset="-78"/>
              </a:rPr>
              <a:t>iss</a:t>
            </a:r>
            <a:r>
              <a:rPr lang="en-US" sz="9600" b="1" spc="-10" dirty="0" smtClean="0">
                <a:solidFill>
                  <a:srgbClr val="FF0000"/>
                </a:solidFill>
                <a:latin typeface="Times New Roman"/>
                <a:ea typeface="Times New Roman"/>
                <a:cs typeface="Simple Bold Jut Out" pitchFamily="2" charset="-78"/>
              </a:rPr>
              <a:t>u</a:t>
            </a:r>
            <a:r>
              <a:rPr lang="en-US" sz="9600" b="1" dirty="0" smtClean="0">
                <a:solidFill>
                  <a:srgbClr val="FF0000"/>
                </a:solidFill>
                <a:latin typeface="Times New Roman"/>
                <a:ea typeface="Times New Roman"/>
                <a:cs typeface="Simple Bold Jut Out" pitchFamily="2" charset="-78"/>
              </a:rPr>
              <a:t>e</a:t>
            </a:r>
            <a:r>
              <a:rPr lang="en-US" sz="9600" spc="-5" dirty="0" smtClean="0">
                <a:solidFill>
                  <a:srgbClr val="55534C"/>
                </a:solidFill>
                <a:latin typeface="Times New Roman"/>
                <a:ea typeface="Times New Roman"/>
                <a:cs typeface="Simple Bold Jut Out" pitchFamily="2" charset="-78"/>
              </a:rPr>
              <a:t>.  </a:t>
            </a:r>
            <a:r>
              <a:rPr lang="en-US" sz="8000" spc="-5" dirty="0" smtClean="0">
                <a:solidFill>
                  <a:srgbClr val="55534C"/>
                </a:solidFill>
                <a:latin typeface="Andalus" pitchFamily="18" charset="-78"/>
                <a:ea typeface="Times New Roman"/>
                <a:cs typeface="Andalus" pitchFamily="18" charset="-78"/>
              </a:rPr>
              <a:t>is the main tissue of our nervous system. Its composed of the two parts of the nervous system; the brain and spinal cord of the central nervous system (CNS), and the branching peripheral nerves of the peripheral nervous system (PNS) It monitors and regulates the functions of the body. </a:t>
            </a:r>
          </a:p>
          <a:p>
            <a:pPr marL="68580" indent="0" algn="l" rtl="0">
              <a:lnSpc>
                <a:spcPct val="170000"/>
              </a:lnSpc>
              <a:buNone/>
            </a:pPr>
            <a:r>
              <a:rPr lang="en-US" sz="9600" spc="-5" dirty="0" smtClean="0">
                <a:solidFill>
                  <a:srgbClr val="FF0000"/>
                </a:solidFill>
                <a:latin typeface="Times New Roman"/>
                <a:ea typeface="Times New Roman"/>
                <a:cs typeface="Simple Bold Jut Out" pitchFamily="2" charset="-78"/>
              </a:rPr>
              <a:t>Nervous tissue consists of two cells:</a:t>
            </a:r>
          </a:p>
          <a:p>
            <a:pPr marL="68580" indent="0" algn="l" rtl="0">
              <a:lnSpc>
                <a:spcPct val="170000"/>
              </a:lnSpc>
              <a:buNone/>
            </a:pPr>
            <a:r>
              <a:rPr lang="en-US" sz="9600" spc="-5" dirty="0" smtClean="0">
                <a:solidFill>
                  <a:srgbClr val="FF0000"/>
                </a:solidFill>
                <a:latin typeface="Times New Roman"/>
                <a:ea typeface="Times New Roman"/>
                <a:cs typeface="Simple Bold Jut Out" pitchFamily="2" charset="-78"/>
              </a:rPr>
              <a:t>1.nerve cells or neurons </a:t>
            </a:r>
            <a:r>
              <a:rPr lang="en-US" sz="9600" spc="-5" dirty="0" smtClean="0">
                <a:solidFill>
                  <a:srgbClr val="55534C"/>
                </a:solidFill>
                <a:latin typeface="Times New Roman"/>
                <a:ea typeface="Times New Roman"/>
                <a:cs typeface="Simple Bold Jut Out" pitchFamily="2" charset="-78"/>
              </a:rPr>
              <a:t>:</a:t>
            </a:r>
            <a:r>
              <a:rPr lang="en-US" sz="8000" spc="-5" dirty="0" smtClean="0">
                <a:solidFill>
                  <a:srgbClr val="55534C"/>
                </a:solidFill>
                <a:latin typeface="Andalus" pitchFamily="18" charset="-78"/>
                <a:ea typeface="Times New Roman"/>
                <a:cs typeface="Andalus" pitchFamily="18" charset="-78"/>
              </a:rPr>
              <a:t>are specialized cells that react to stimuli by generating signals through the axons, which are elongated structures arising from the cell body</a:t>
            </a:r>
          </a:p>
          <a:p>
            <a:pPr marL="68580" indent="0" algn="l" rtl="0">
              <a:lnSpc>
                <a:spcPct val="170000"/>
              </a:lnSpc>
              <a:buNone/>
            </a:pPr>
            <a:r>
              <a:rPr lang="en-US" sz="8000" spc="-5" dirty="0" smtClean="0">
                <a:solidFill>
                  <a:srgbClr val="55534C"/>
                </a:solidFill>
                <a:latin typeface="Times New Roman"/>
                <a:ea typeface="Times New Roman"/>
                <a:cs typeface="Simple Bold Jut Out" pitchFamily="2" charset="-78"/>
              </a:rPr>
              <a:t> 2. </a:t>
            </a:r>
            <a:r>
              <a:rPr lang="en-US" sz="9600" spc="-5" dirty="0">
                <a:solidFill>
                  <a:srgbClr val="FF0000"/>
                </a:solidFill>
                <a:latin typeface="Times New Roman"/>
                <a:ea typeface="Times New Roman"/>
                <a:cs typeface="Simple Bold Jut Out" pitchFamily="2" charset="-78"/>
              </a:rPr>
              <a:t>G</a:t>
            </a:r>
            <a:r>
              <a:rPr lang="en-US" sz="9600" spc="-5" dirty="0" smtClean="0">
                <a:solidFill>
                  <a:srgbClr val="FF0000"/>
                </a:solidFill>
                <a:latin typeface="Times New Roman"/>
                <a:ea typeface="Times New Roman"/>
                <a:cs typeface="Simple Bold Jut Out" pitchFamily="2" charset="-78"/>
              </a:rPr>
              <a:t>lial cells or neuroglia </a:t>
            </a:r>
            <a:r>
              <a:rPr lang="en-US" sz="9600" spc="-5" dirty="0">
                <a:solidFill>
                  <a:srgbClr val="55534C"/>
                </a:solidFill>
                <a:latin typeface="Times New Roman"/>
                <a:ea typeface="Times New Roman"/>
                <a:cs typeface="Simple Bold Jut Out" pitchFamily="2" charset="-78"/>
              </a:rPr>
              <a:t>:</a:t>
            </a:r>
            <a:r>
              <a:rPr lang="en-US" sz="9600" spc="-5" dirty="0" smtClean="0">
                <a:solidFill>
                  <a:srgbClr val="55534C"/>
                </a:solidFill>
                <a:latin typeface="Times New Roman"/>
                <a:ea typeface="Times New Roman"/>
                <a:cs typeface="Simple Bold Jut Out" pitchFamily="2" charset="-78"/>
              </a:rPr>
              <a:t> </a:t>
            </a:r>
            <a:r>
              <a:rPr lang="en-US" sz="8000" spc="-5" dirty="0" smtClean="0">
                <a:solidFill>
                  <a:srgbClr val="55534C"/>
                </a:solidFill>
                <a:latin typeface="Andalus" pitchFamily="18" charset="-78"/>
                <a:ea typeface="Times New Roman"/>
                <a:cs typeface="Andalus" pitchFamily="18" charset="-78"/>
              </a:rPr>
              <a:t>which helps transmit nerve impulses and also provides nutrients to neurons</a:t>
            </a:r>
            <a:r>
              <a:rPr lang="en-US" sz="8000" spc="-5" dirty="0" smtClean="0">
                <a:solidFill>
                  <a:srgbClr val="55534C"/>
                </a:solidFill>
                <a:latin typeface="Times New Roman"/>
                <a:ea typeface="Times New Roman"/>
                <a:cs typeface="Simple Bold Jut Out" pitchFamily="2" charset="-78"/>
              </a:rPr>
              <a:t>.</a:t>
            </a:r>
          </a:p>
          <a:p>
            <a:pPr marL="68580" indent="0" algn="l" rtl="0">
              <a:buNone/>
            </a:pPr>
            <a:r>
              <a:rPr lang="en-US" spc="-5" dirty="0" smtClean="0">
                <a:solidFill>
                  <a:srgbClr val="55534C"/>
                </a:solidFill>
                <a:latin typeface="Times New Roman"/>
                <a:ea typeface="Times New Roman"/>
              </a:rPr>
              <a:t> </a:t>
            </a:r>
            <a:endParaRPr lang="en-US" spc="-5" dirty="0" smtClean="0">
              <a:solidFill>
                <a:srgbClr val="FF0000"/>
              </a:solidFill>
              <a:latin typeface="Times New Roman"/>
              <a:ea typeface="Times New Roman"/>
            </a:endParaRPr>
          </a:p>
        </p:txBody>
      </p:sp>
    </p:spTree>
    <p:extLst>
      <p:ext uri="{BB962C8B-B14F-4D97-AF65-F5344CB8AC3E}">
        <p14:creationId xmlns:p14="http://schemas.microsoft.com/office/powerpoint/2010/main" val="123973930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499992" y="620688"/>
            <a:ext cx="3888432" cy="5832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764704"/>
            <a:ext cx="4032448" cy="5472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1664822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827584" y="476672"/>
            <a:ext cx="7240650" cy="936104"/>
          </a:xfrm>
        </p:spPr>
        <p:txBody>
          <a:bodyPr>
            <a:normAutofit/>
          </a:bodyPr>
          <a:lstStyle/>
          <a:p>
            <a:pPr marL="68580" lvl="0" rtl="0">
              <a:spcBef>
                <a:spcPct val="20000"/>
              </a:spcBef>
            </a:pPr>
            <a:r>
              <a:rPr lang="en-US" sz="2800" spc="-5" dirty="0">
                <a:solidFill>
                  <a:srgbClr val="FF0000"/>
                </a:solidFill>
                <a:latin typeface="Times New Roman"/>
                <a:ea typeface="Times New Roman"/>
              </a:rPr>
              <a:t>Functions of the nervous system</a:t>
            </a:r>
            <a:endParaRPr lang="ar-IQ" sz="2800" dirty="0">
              <a:solidFill>
                <a:srgbClr val="FF0000"/>
              </a:solidFill>
            </a:endParaRPr>
          </a:p>
        </p:txBody>
      </p:sp>
      <p:sp>
        <p:nvSpPr>
          <p:cNvPr id="3" name="عنصر نائب للمحتوى 2"/>
          <p:cNvSpPr>
            <a:spLocks noGrp="1"/>
          </p:cNvSpPr>
          <p:nvPr>
            <p:ph idx="1"/>
          </p:nvPr>
        </p:nvSpPr>
        <p:spPr>
          <a:xfrm>
            <a:off x="539552" y="1340768"/>
            <a:ext cx="7848872" cy="5040560"/>
          </a:xfrm>
        </p:spPr>
        <p:txBody>
          <a:bodyPr>
            <a:normAutofit fontScale="92500"/>
          </a:bodyPr>
          <a:lstStyle/>
          <a:p>
            <a:pPr marL="68580" lvl="0" indent="0" algn="l" rtl="0">
              <a:lnSpc>
                <a:spcPct val="150000"/>
              </a:lnSpc>
              <a:buClr>
                <a:srgbClr val="4E67C8"/>
              </a:buClr>
              <a:buNone/>
            </a:pPr>
            <a:r>
              <a:rPr lang="en-US" spc="-5" dirty="0" smtClean="0">
                <a:solidFill>
                  <a:srgbClr val="55534C"/>
                </a:solidFill>
                <a:latin typeface="Times New Roman"/>
                <a:ea typeface="Times New Roman"/>
              </a:rPr>
              <a:t>1.Is </a:t>
            </a:r>
            <a:r>
              <a:rPr lang="en-US" spc="-5" dirty="0">
                <a:solidFill>
                  <a:srgbClr val="55534C"/>
                </a:solidFill>
                <a:latin typeface="Times New Roman"/>
                <a:ea typeface="Times New Roman"/>
              </a:rPr>
              <a:t>responsible for the control of the body and </a:t>
            </a:r>
            <a:r>
              <a:rPr lang="en-US" spc="-5" dirty="0" smtClean="0">
                <a:solidFill>
                  <a:srgbClr val="55534C"/>
                </a:solidFill>
                <a:latin typeface="Times New Roman"/>
                <a:ea typeface="Times New Roman"/>
              </a:rPr>
              <a:t>the communication </a:t>
            </a:r>
            <a:r>
              <a:rPr lang="en-US" spc="-5" dirty="0">
                <a:solidFill>
                  <a:srgbClr val="55534C"/>
                </a:solidFill>
                <a:latin typeface="Times New Roman"/>
                <a:ea typeface="Times New Roman"/>
              </a:rPr>
              <a:t>among its </a:t>
            </a:r>
            <a:r>
              <a:rPr lang="en-US" spc="-5" dirty="0" smtClean="0">
                <a:solidFill>
                  <a:srgbClr val="55534C"/>
                </a:solidFill>
                <a:latin typeface="Times New Roman"/>
                <a:ea typeface="Times New Roman"/>
              </a:rPr>
              <a:t>parts.</a:t>
            </a:r>
            <a:endParaRPr lang="en-US" spc="-5" dirty="0" smtClean="0">
              <a:solidFill>
                <a:prstClr val="black"/>
              </a:solidFill>
              <a:latin typeface="Times New Roman"/>
              <a:ea typeface="Times New Roman"/>
            </a:endParaRPr>
          </a:p>
          <a:p>
            <a:pPr marL="68580" lvl="0" indent="0" algn="l" rtl="0">
              <a:lnSpc>
                <a:spcPct val="150000"/>
              </a:lnSpc>
              <a:buClr>
                <a:srgbClr val="4E67C8"/>
              </a:buClr>
              <a:buNone/>
            </a:pPr>
            <a:r>
              <a:rPr lang="en-US" spc="-5" dirty="0">
                <a:solidFill>
                  <a:prstClr val="black"/>
                </a:solidFill>
                <a:latin typeface="Times New Roman"/>
                <a:ea typeface="Times New Roman"/>
              </a:rPr>
              <a:t>2</a:t>
            </a:r>
            <a:r>
              <a:rPr lang="en-US" spc="-5" dirty="0" smtClean="0">
                <a:solidFill>
                  <a:prstClr val="black"/>
                </a:solidFill>
                <a:latin typeface="Times New Roman"/>
                <a:ea typeface="Times New Roman"/>
              </a:rPr>
              <a:t>.control </a:t>
            </a:r>
            <a:r>
              <a:rPr lang="en-US" spc="-5" dirty="0">
                <a:solidFill>
                  <a:prstClr val="black"/>
                </a:solidFill>
                <a:latin typeface="Times New Roman"/>
                <a:ea typeface="Times New Roman"/>
              </a:rPr>
              <a:t>of muscles and </a:t>
            </a:r>
            <a:r>
              <a:rPr lang="en-US" spc="-5" dirty="0" smtClean="0">
                <a:solidFill>
                  <a:prstClr val="black"/>
                </a:solidFill>
                <a:latin typeface="Times New Roman"/>
                <a:ea typeface="Times New Roman"/>
              </a:rPr>
              <a:t>glands</a:t>
            </a:r>
          </a:p>
          <a:p>
            <a:pPr marL="68580" lvl="0" indent="0" algn="l" rtl="0">
              <a:lnSpc>
                <a:spcPct val="150000"/>
              </a:lnSpc>
              <a:buClr>
                <a:srgbClr val="4E67C8"/>
              </a:buClr>
              <a:buNone/>
            </a:pPr>
            <a:r>
              <a:rPr lang="en-US" spc="-5" dirty="0" smtClean="0">
                <a:solidFill>
                  <a:prstClr val="black"/>
                </a:solidFill>
                <a:latin typeface="Times New Roman"/>
                <a:ea typeface="Times New Roman"/>
              </a:rPr>
              <a:t>3. Homeostasis</a:t>
            </a:r>
          </a:p>
          <a:p>
            <a:pPr marL="68580" lvl="0" indent="0" algn="l" rtl="0">
              <a:lnSpc>
                <a:spcPct val="150000"/>
              </a:lnSpc>
              <a:buClr>
                <a:srgbClr val="4E67C8"/>
              </a:buClr>
              <a:buNone/>
            </a:pPr>
            <a:r>
              <a:rPr lang="en-US" spc="-5" dirty="0" smtClean="0">
                <a:solidFill>
                  <a:prstClr val="black"/>
                </a:solidFill>
                <a:latin typeface="Times New Roman"/>
                <a:ea typeface="Times New Roman"/>
              </a:rPr>
              <a:t>4.mental </a:t>
            </a:r>
            <a:r>
              <a:rPr lang="en-US" spc="-5" dirty="0">
                <a:solidFill>
                  <a:prstClr val="black"/>
                </a:solidFill>
                <a:latin typeface="Times New Roman"/>
                <a:ea typeface="Times New Roman"/>
              </a:rPr>
              <a:t>activity</a:t>
            </a:r>
            <a:r>
              <a:rPr lang="en-US" spc="-5" dirty="0" smtClean="0">
                <a:solidFill>
                  <a:prstClr val="black"/>
                </a:solidFill>
                <a:latin typeface="Times New Roman"/>
                <a:ea typeface="Times New Roman"/>
              </a:rPr>
              <a:t>.</a:t>
            </a:r>
          </a:p>
          <a:p>
            <a:pPr marL="68580" indent="0" algn="l" rtl="0">
              <a:lnSpc>
                <a:spcPct val="150000"/>
              </a:lnSpc>
              <a:buClr>
                <a:srgbClr val="4E67C8"/>
              </a:buClr>
              <a:buNone/>
            </a:pPr>
            <a:r>
              <a:rPr lang="en-US" spc="-5" dirty="0" smtClean="0">
                <a:solidFill>
                  <a:prstClr val="black"/>
                </a:solidFill>
                <a:latin typeface="Times New Roman"/>
                <a:ea typeface="Times New Roman"/>
              </a:rPr>
              <a:t>5.sensory </a:t>
            </a:r>
            <a:r>
              <a:rPr lang="en-US" spc="-5" dirty="0">
                <a:solidFill>
                  <a:prstClr val="black"/>
                </a:solidFill>
                <a:latin typeface="Times New Roman"/>
                <a:ea typeface="Times New Roman"/>
              </a:rPr>
              <a:t>input and </a:t>
            </a:r>
            <a:r>
              <a:rPr lang="en-US" spc="-5" dirty="0" smtClean="0">
                <a:solidFill>
                  <a:prstClr val="black"/>
                </a:solidFill>
                <a:latin typeface="Times New Roman"/>
                <a:ea typeface="Times New Roman"/>
              </a:rPr>
              <a:t>integration in</a:t>
            </a:r>
            <a:endParaRPr lang="en-US" spc="-5" dirty="0" smtClean="0">
              <a:solidFill>
                <a:prstClr val="black"/>
              </a:solidFill>
              <a:latin typeface="Times New Roman"/>
              <a:ea typeface="Times New Roman"/>
            </a:endParaRPr>
          </a:p>
          <a:p>
            <a:pPr marL="68580" indent="0" algn="l" rtl="0">
              <a:lnSpc>
                <a:spcPct val="150000"/>
              </a:lnSpc>
              <a:buClr>
                <a:srgbClr val="4E67C8"/>
              </a:buClr>
              <a:buNone/>
            </a:pPr>
            <a:r>
              <a:rPr lang="en-US" spc="-5" dirty="0" smtClean="0">
                <a:solidFill>
                  <a:prstClr val="black"/>
                </a:solidFill>
                <a:latin typeface="Times New Roman"/>
                <a:ea typeface="Times New Roman"/>
              </a:rPr>
              <a:t> </a:t>
            </a:r>
            <a:r>
              <a:rPr lang="en-US" spc="-5" dirty="0">
                <a:solidFill>
                  <a:prstClr val="black"/>
                </a:solidFill>
                <a:latin typeface="Times New Roman"/>
                <a:ea typeface="Times New Roman"/>
              </a:rPr>
              <a:t>nervous </a:t>
            </a:r>
          </a:p>
          <a:p>
            <a:pPr marL="68580" lvl="0" indent="0" algn="l" rtl="0">
              <a:lnSpc>
                <a:spcPct val="150000"/>
              </a:lnSpc>
              <a:buClr>
                <a:srgbClr val="4E67C8"/>
              </a:buClr>
              <a:buNone/>
            </a:pPr>
            <a:endParaRPr lang="en-US" spc="-5" dirty="0">
              <a:solidFill>
                <a:prstClr val="black"/>
              </a:solidFill>
              <a:latin typeface="Times New Roman"/>
              <a:ea typeface="Times New Roman"/>
            </a:endParaRPr>
          </a:p>
          <a:p>
            <a:pPr marL="68580" lvl="0" indent="0" algn="l" rtl="0">
              <a:lnSpc>
                <a:spcPct val="150000"/>
              </a:lnSpc>
              <a:buClr>
                <a:srgbClr val="4E67C8"/>
              </a:buClr>
              <a:buNone/>
            </a:pPr>
            <a:r>
              <a:rPr lang="en-US" sz="2000" spc="-5" dirty="0">
                <a:solidFill>
                  <a:srgbClr val="55534C"/>
                </a:solidFill>
                <a:latin typeface="Times New Roman"/>
                <a:ea typeface="Times New Roman"/>
              </a:rPr>
              <a:t>   </a:t>
            </a:r>
            <a:endParaRPr lang="ar-IQ" dirty="0"/>
          </a:p>
        </p:txBody>
      </p:sp>
      <p:pic>
        <p:nvPicPr>
          <p:cNvPr id="1039" name="Picture 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4048" y="1916832"/>
            <a:ext cx="3744416" cy="46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0726107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043492" y="1268760"/>
            <a:ext cx="7200916" cy="4563869"/>
          </a:xfrm>
        </p:spPr>
        <p:txBody>
          <a:bodyPr/>
          <a:lstStyle/>
          <a:p>
            <a:pPr marL="68580" indent="0">
              <a:buNone/>
            </a:pPr>
            <a:endParaRPr lang="ar-IQ" dirty="0"/>
          </a:p>
        </p:txBody>
      </p:sp>
      <p:pic>
        <p:nvPicPr>
          <p:cNvPr id="717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1268760"/>
            <a:ext cx="7200800" cy="46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482477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611560" y="1052736"/>
            <a:ext cx="7776864" cy="5328592"/>
          </a:xfrm>
        </p:spPr>
        <p:txBody>
          <a:bodyPr>
            <a:normAutofit lnSpcReduction="10000"/>
          </a:bodyPr>
          <a:lstStyle/>
          <a:p>
            <a:pPr marL="68580" indent="0" algn="l" rtl="0">
              <a:lnSpc>
                <a:spcPct val="150000"/>
              </a:lnSpc>
              <a:buNone/>
            </a:pPr>
            <a:r>
              <a:rPr lang="en-US" sz="2800" dirty="0">
                <a:solidFill>
                  <a:srgbClr val="FF0000"/>
                </a:solidFill>
                <a:latin typeface="Andalus" pitchFamily="18" charset="-78"/>
                <a:cs typeface="Andalus" pitchFamily="18" charset="-78"/>
              </a:rPr>
              <a:t>Tissue. </a:t>
            </a:r>
            <a:r>
              <a:rPr lang="en-US" sz="2800" dirty="0">
                <a:latin typeface="Andalus" pitchFamily="18" charset="-78"/>
                <a:cs typeface="Andalus" pitchFamily="18" charset="-78"/>
              </a:rPr>
              <a:t>A </a:t>
            </a:r>
            <a:r>
              <a:rPr lang="en-US" sz="2800" dirty="0" smtClean="0">
                <a:latin typeface="Andalus" pitchFamily="18" charset="-78"/>
                <a:cs typeface="Andalus" pitchFamily="18" charset="-78"/>
              </a:rPr>
              <a:t>group of  similar cell that are specialized </a:t>
            </a:r>
            <a:r>
              <a:rPr lang="en-US" sz="2800" smtClean="0">
                <a:latin typeface="Andalus" pitchFamily="18" charset="-78"/>
                <a:cs typeface="Andalus" pitchFamily="18" charset="-78"/>
              </a:rPr>
              <a:t>to do </a:t>
            </a:r>
            <a:r>
              <a:rPr lang="en-US" sz="2800" dirty="0" smtClean="0">
                <a:latin typeface="Andalus" pitchFamily="18" charset="-78"/>
                <a:cs typeface="Andalus" pitchFamily="18" charset="-78"/>
              </a:rPr>
              <a:t>a </a:t>
            </a:r>
            <a:r>
              <a:rPr lang="en-US" sz="2800" smtClean="0">
                <a:latin typeface="Andalus" pitchFamily="18" charset="-78"/>
                <a:cs typeface="Andalus" pitchFamily="18" charset="-78"/>
              </a:rPr>
              <a:t>specific function </a:t>
            </a:r>
            <a:r>
              <a:rPr lang="en-US" sz="2800" dirty="0" smtClean="0">
                <a:latin typeface="Andalus" pitchFamily="18" charset="-78"/>
                <a:cs typeface="Andalus" pitchFamily="18" charset="-78"/>
              </a:rPr>
              <a:t>These </a:t>
            </a:r>
            <a:r>
              <a:rPr lang="en-US" sz="2800" dirty="0">
                <a:latin typeface="Andalus" pitchFamily="18" charset="-78"/>
                <a:cs typeface="Andalus" pitchFamily="18" charset="-78"/>
              </a:rPr>
              <a:t>tissues vary in structure, function and </a:t>
            </a:r>
            <a:r>
              <a:rPr lang="en-US" sz="2800" dirty="0" smtClean="0">
                <a:latin typeface="Andalus" pitchFamily="18" charset="-78"/>
                <a:cs typeface="Andalus" pitchFamily="18" charset="-78"/>
              </a:rPr>
              <a:t>origin</a:t>
            </a:r>
          </a:p>
          <a:p>
            <a:pPr marL="68580" indent="0" algn="l" rtl="0">
              <a:lnSpc>
                <a:spcPct val="150000"/>
              </a:lnSpc>
              <a:buNone/>
            </a:pPr>
            <a:r>
              <a:rPr lang="en-US" sz="2800" dirty="0" smtClean="0">
                <a:solidFill>
                  <a:srgbClr val="FF0000"/>
                </a:solidFill>
                <a:latin typeface="Andalus" pitchFamily="18" charset="-78"/>
                <a:cs typeface="Andalus" pitchFamily="18" charset="-78"/>
              </a:rPr>
              <a:t>Organs : </a:t>
            </a:r>
            <a:r>
              <a:rPr lang="en-US" sz="2800" dirty="0">
                <a:latin typeface="Andalus" pitchFamily="18" charset="-78"/>
                <a:cs typeface="Andalus" pitchFamily="18" charset="-78"/>
              </a:rPr>
              <a:t>consists of different types of tissue that are united </a:t>
            </a:r>
            <a:r>
              <a:rPr lang="en-US" sz="2800" dirty="0" smtClean="0">
                <a:latin typeface="Andalus" pitchFamily="18" charset="-78"/>
                <a:cs typeface="Andalus" pitchFamily="18" charset="-78"/>
              </a:rPr>
              <a:t>together to </a:t>
            </a:r>
            <a:r>
              <a:rPr lang="en-US" sz="2800" dirty="0">
                <a:latin typeface="Andalus" pitchFamily="18" charset="-78"/>
                <a:cs typeface="Andalus" pitchFamily="18" charset="-78"/>
              </a:rPr>
              <a:t>perform a certain </a:t>
            </a:r>
            <a:r>
              <a:rPr lang="en-US" sz="2800" dirty="0" smtClean="0">
                <a:latin typeface="Andalus" pitchFamily="18" charset="-78"/>
                <a:cs typeface="Andalus" pitchFamily="18" charset="-78"/>
              </a:rPr>
              <a:t>function</a:t>
            </a:r>
          </a:p>
          <a:p>
            <a:pPr marL="68580" indent="0" algn="l" rtl="0">
              <a:lnSpc>
                <a:spcPct val="150000"/>
              </a:lnSpc>
              <a:buNone/>
            </a:pPr>
            <a:r>
              <a:rPr lang="en-US" sz="2800" dirty="0">
                <a:solidFill>
                  <a:srgbClr val="FF0000"/>
                </a:solidFill>
                <a:latin typeface="Andalus" pitchFamily="18" charset="-78"/>
                <a:cs typeface="Andalus" pitchFamily="18" charset="-78"/>
              </a:rPr>
              <a:t>Histology </a:t>
            </a:r>
            <a:r>
              <a:rPr lang="en-US" sz="2800" dirty="0" smtClean="0">
                <a:solidFill>
                  <a:srgbClr val="FF0000"/>
                </a:solidFill>
                <a:latin typeface="Andalus" pitchFamily="18" charset="-78"/>
                <a:cs typeface="Andalus" pitchFamily="18" charset="-78"/>
              </a:rPr>
              <a:t>: </a:t>
            </a:r>
            <a:r>
              <a:rPr lang="en-US" sz="2800" dirty="0" smtClean="0">
                <a:latin typeface="Andalus" pitchFamily="18" charset="-78"/>
                <a:cs typeface="Andalus" pitchFamily="18" charset="-78"/>
              </a:rPr>
              <a:t>is </a:t>
            </a:r>
            <a:r>
              <a:rPr lang="en-US" sz="2800" dirty="0">
                <a:latin typeface="Andalus" pitchFamily="18" charset="-78"/>
                <a:cs typeface="Andalus" pitchFamily="18" charset="-78"/>
              </a:rPr>
              <a:t>defined as the scientific study of the microscopic structure (microanatomy) of </a:t>
            </a:r>
            <a:r>
              <a:rPr lang="en-US" sz="2800" dirty="0" smtClean="0">
                <a:latin typeface="Andalus" pitchFamily="18" charset="-78"/>
                <a:cs typeface="Andalus" pitchFamily="18" charset="-78"/>
              </a:rPr>
              <a:t>cells</a:t>
            </a:r>
            <a:r>
              <a:rPr lang="en-US" sz="2800" dirty="0">
                <a:latin typeface="Andalus" pitchFamily="18" charset="-78"/>
                <a:cs typeface="Andalus" pitchFamily="18" charset="-78"/>
              </a:rPr>
              <a:t> and tissues</a:t>
            </a:r>
            <a:endParaRPr lang="ar-IQ" sz="2800" dirty="0">
              <a:latin typeface="Andalus" pitchFamily="18" charset="-78"/>
              <a:cs typeface="Andalus" pitchFamily="18" charset="-78"/>
            </a:endParaRPr>
          </a:p>
        </p:txBody>
      </p:sp>
    </p:spTree>
    <p:extLst>
      <p:ext uri="{BB962C8B-B14F-4D97-AF65-F5344CB8AC3E}">
        <p14:creationId xmlns:p14="http://schemas.microsoft.com/office/powerpoint/2010/main" val="18142529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755576" y="476672"/>
            <a:ext cx="7312658" cy="1368152"/>
          </a:xfrm>
        </p:spPr>
        <p:txBody>
          <a:bodyPr>
            <a:normAutofit fontScale="90000"/>
          </a:bodyPr>
          <a:lstStyle/>
          <a:p>
            <a:pPr rtl="0"/>
            <a:r>
              <a:rPr lang="en-US" sz="4400" dirty="0">
                <a:latin typeface="Andalus" pitchFamily="18" charset="-78"/>
                <a:cs typeface="Andalus" pitchFamily="18" charset="-78"/>
              </a:rPr>
              <a:t>Type of tissue </a:t>
            </a:r>
            <a:r>
              <a:rPr lang="en-US" dirty="0">
                <a:latin typeface="Andalus" pitchFamily="18" charset="-78"/>
                <a:cs typeface="Andalus" pitchFamily="18" charset="-78"/>
              </a:rPr>
              <a:t/>
            </a:r>
            <a:br>
              <a:rPr lang="en-US" dirty="0">
                <a:latin typeface="Andalus" pitchFamily="18" charset="-78"/>
                <a:cs typeface="Andalus" pitchFamily="18" charset="-78"/>
              </a:rPr>
            </a:br>
            <a:r>
              <a:rPr lang="en-US" dirty="0" smtClean="0">
                <a:latin typeface="Andalus" pitchFamily="18" charset="-78"/>
                <a:cs typeface="Andalus" pitchFamily="18" charset="-78"/>
              </a:rPr>
              <a:t> </a:t>
            </a:r>
            <a:r>
              <a:rPr lang="en-US" sz="2700" dirty="0" smtClean="0">
                <a:solidFill>
                  <a:schemeClr val="tx1"/>
                </a:solidFill>
                <a:latin typeface="Andalus" pitchFamily="18" charset="-78"/>
                <a:cs typeface="Andalus" pitchFamily="18" charset="-78"/>
              </a:rPr>
              <a:t>There </a:t>
            </a:r>
            <a:r>
              <a:rPr lang="en-US" sz="2700" dirty="0">
                <a:solidFill>
                  <a:schemeClr val="tx1"/>
                </a:solidFill>
                <a:latin typeface="Andalus" pitchFamily="18" charset="-78"/>
                <a:cs typeface="Andalus" pitchFamily="18" charset="-78"/>
              </a:rPr>
              <a:t>are four </a:t>
            </a:r>
            <a:r>
              <a:rPr lang="en-US" sz="2700" dirty="0" smtClean="0">
                <a:solidFill>
                  <a:schemeClr val="tx1"/>
                </a:solidFill>
                <a:latin typeface="Andalus" pitchFamily="18" charset="-78"/>
                <a:cs typeface="Andalus" pitchFamily="18" charset="-78"/>
              </a:rPr>
              <a:t> basic type </a:t>
            </a:r>
            <a:r>
              <a:rPr lang="en-US" sz="2700" dirty="0">
                <a:solidFill>
                  <a:schemeClr val="tx1"/>
                </a:solidFill>
                <a:latin typeface="Andalus" pitchFamily="18" charset="-78"/>
                <a:cs typeface="Andalus" pitchFamily="18" charset="-78"/>
              </a:rPr>
              <a:t>of tissue </a:t>
            </a:r>
          </a:p>
        </p:txBody>
      </p:sp>
      <p:sp>
        <p:nvSpPr>
          <p:cNvPr id="3" name="عنصر نائب للمحتوى 2"/>
          <p:cNvSpPr>
            <a:spLocks noGrp="1"/>
          </p:cNvSpPr>
          <p:nvPr>
            <p:ph idx="1"/>
          </p:nvPr>
        </p:nvSpPr>
        <p:spPr>
          <a:xfrm>
            <a:off x="683568" y="1772816"/>
            <a:ext cx="7920880" cy="4464496"/>
          </a:xfrm>
        </p:spPr>
        <p:txBody>
          <a:bodyPr>
            <a:normAutofit/>
          </a:bodyPr>
          <a:lstStyle/>
          <a:p>
            <a:pPr marL="0" lvl="0" indent="0" algn="l" rtl="0">
              <a:lnSpc>
                <a:spcPct val="150000"/>
              </a:lnSpc>
              <a:spcAft>
                <a:spcPts val="1000"/>
              </a:spcAft>
              <a:buNone/>
            </a:pPr>
            <a:r>
              <a:rPr lang="en-US" sz="2600" dirty="0" smtClean="0">
                <a:solidFill>
                  <a:srgbClr val="FF0000"/>
                </a:solidFill>
                <a:latin typeface="Andalus" pitchFamily="18" charset="-78"/>
                <a:ea typeface="Calibri"/>
                <a:cs typeface="Andalus" pitchFamily="18" charset="-78"/>
              </a:rPr>
              <a:t>1. Epithelial </a:t>
            </a:r>
            <a:r>
              <a:rPr lang="en-US" sz="2600" dirty="0">
                <a:solidFill>
                  <a:srgbClr val="FF0000"/>
                </a:solidFill>
                <a:latin typeface="Andalus" pitchFamily="18" charset="-78"/>
                <a:ea typeface="Calibri"/>
                <a:cs typeface="Andalus" pitchFamily="18" charset="-78"/>
              </a:rPr>
              <a:t>tissue</a:t>
            </a:r>
            <a:r>
              <a:rPr lang="en-US" dirty="0">
                <a:solidFill>
                  <a:srgbClr val="FF0000"/>
                </a:solidFill>
                <a:latin typeface="Andalus" pitchFamily="18" charset="-78"/>
                <a:ea typeface="Calibri"/>
                <a:cs typeface="Andalus" pitchFamily="18" charset="-78"/>
              </a:rPr>
              <a:t> </a:t>
            </a:r>
            <a:r>
              <a:rPr lang="en-US" dirty="0" smtClean="0">
                <a:solidFill>
                  <a:srgbClr val="000000"/>
                </a:solidFill>
                <a:latin typeface="Andalus" pitchFamily="18" charset="-78"/>
                <a:ea typeface="Calibri"/>
                <a:cs typeface="Andalus" pitchFamily="18" charset="-78"/>
              </a:rPr>
              <a:t>refers </a:t>
            </a:r>
            <a:r>
              <a:rPr lang="en-US" dirty="0">
                <a:solidFill>
                  <a:srgbClr val="000000"/>
                </a:solidFill>
                <a:latin typeface="Andalus" pitchFamily="18" charset="-78"/>
                <a:ea typeface="Calibri"/>
                <a:cs typeface="Andalus" pitchFamily="18" charset="-78"/>
              </a:rPr>
              <a:t>to </a:t>
            </a:r>
            <a:r>
              <a:rPr lang="en-US" dirty="0" smtClean="0">
                <a:solidFill>
                  <a:srgbClr val="000000"/>
                </a:solidFill>
                <a:latin typeface="Andalus" pitchFamily="18" charset="-78"/>
                <a:ea typeface="Calibri"/>
                <a:cs typeface="Andalus" pitchFamily="18" charset="-78"/>
              </a:rPr>
              <a:t>group </a:t>
            </a:r>
            <a:r>
              <a:rPr lang="en-US" dirty="0">
                <a:solidFill>
                  <a:srgbClr val="000000"/>
                </a:solidFill>
                <a:latin typeface="Andalus" pitchFamily="18" charset="-78"/>
                <a:ea typeface="Calibri"/>
                <a:cs typeface="Andalus" pitchFamily="18" charset="-78"/>
              </a:rPr>
              <a:t>of epithelial Cells </a:t>
            </a:r>
            <a:r>
              <a:rPr lang="en-US" dirty="0" smtClean="0">
                <a:solidFill>
                  <a:srgbClr val="000000"/>
                </a:solidFill>
                <a:latin typeface="Andalus" pitchFamily="18" charset="-78"/>
                <a:ea typeface="Calibri"/>
                <a:cs typeface="Andalus" pitchFamily="18" charset="-78"/>
              </a:rPr>
              <a:t>that   package </a:t>
            </a:r>
            <a:r>
              <a:rPr lang="en-US" dirty="0">
                <a:solidFill>
                  <a:srgbClr val="000000"/>
                </a:solidFill>
                <a:latin typeface="Andalus" pitchFamily="18" charset="-78"/>
                <a:ea typeface="Calibri"/>
                <a:cs typeface="Andalus" pitchFamily="18" charset="-78"/>
              </a:rPr>
              <a:t>tightly together and form continuous sheets that </a:t>
            </a:r>
            <a:r>
              <a:rPr lang="en-US" dirty="0" smtClean="0">
                <a:solidFill>
                  <a:srgbClr val="000000"/>
                </a:solidFill>
                <a:latin typeface="Andalus" pitchFamily="18" charset="-78"/>
                <a:ea typeface="Calibri"/>
                <a:cs typeface="Andalus" pitchFamily="18" charset="-78"/>
              </a:rPr>
              <a:t>lines organs and outer </a:t>
            </a:r>
            <a:r>
              <a:rPr lang="en-US" dirty="0">
                <a:solidFill>
                  <a:srgbClr val="000000"/>
                </a:solidFill>
                <a:latin typeface="Andalus" pitchFamily="18" charset="-78"/>
                <a:ea typeface="Calibri"/>
                <a:cs typeface="Andalus" pitchFamily="18" charset="-78"/>
              </a:rPr>
              <a:t>body </a:t>
            </a:r>
            <a:r>
              <a:rPr lang="en-US" dirty="0" smtClean="0">
                <a:solidFill>
                  <a:srgbClr val="000000"/>
                </a:solidFill>
                <a:latin typeface="Andalus" pitchFamily="18" charset="-78"/>
                <a:ea typeface="Calibri"/>
                <a:cs typeface="Andalus" pitchFamily="18" charset="-78"/>
              </a:rPr>
              <a:t>surfaces, </a:t>
            </a:r>
            <a:r>
              <a:rPr lang="en-US" dirty="0">
                <a:solidFill>
                  <a:srgbClr val="000000"/>
                </a:solidFill>
                <a:latin typeface="Andalus" pitchFamily="18" charset="-78"/>
                <a:ea typeface="Calibri"/>
                <a:cs typeface="Andalus" pitchFamily="18" charset="-78"/>
              </a:rPr>
              <a:t>vessels, </a:t>
            </a:r>
            <a:r>
              <a:rPr lang="en-US" dirty="0" smtClean="0">
                <a:solidFill>
                  <a:srgbClr val="000000"/>
                </a:solidFill>
                <a:latin typeface="Andalus" pitchFamily="18" charset="-78"/>
                <a:ea typeface="Calibri"/>
                <a:cs typeface="Andalus" pitchFamily="18" charset="-78"/>
              </a:rPr>
              <a:t>body </a:t>
            </a:r>
            <a:r>
              <a:rPr lang="en-US" dirty="0">
                <a:solidFill>
                  <a:srgbClr val="000000"/>
                </a:solidFill>
                <a:latin typeface="Andalus" pitchFamily="18" charset="-78"/>
                <a:ea typeface="Calibri"/>
                <a:cs typeface="Andalus" pitchFamily="18" charset="-78"/>
              </a:rPr>
              <a:t>cavities and also forms glands</a:t>
            </a:r>
            <a:r>
              <a:rPr lang="en-US" dirty="0">
                <a:solidFill>
                  <a:srgbClr val="FF0000"/>
                </a:solidFill>
                <a:latin typeface="Andalus" pitchFamily="18" charset="-78"/>
                <a:ea typeface="Calibri"/>
                <a:cs typeface="Andalus" pitchFamily="18" charset="-78"/>
              </a:rPr>
              <a:t>.</a:t>
            </a:r>
            <a:endParaRPr lang="en-US" dirty="0">
              <a:latin typeface="Andalus" pitchFamily="18" charset="-78"/>
              <a:ea typeface="Calibri"/>
              <a:cs typeface="Andalus" pitchFamily="18" charset="-78"/>
            </a:endParaRPr>
          </a:p>
          <a:p>
            <a:pPr marL="0" indent="0" algn="l" rtl="0">
              <a:lnSpc>
                <a:spcPct val="150000"/>
              </a:lnSpc>
              <a:spcAft>
                <a:spcPts val="1000"/>
              </a:spcAft>
              <a:buNone/>
            </a:pPr>
            <a:r>
              <a:rPr lang="en-US" dirty="0" smtClean="0">
                <a:solidFill>
                  <a:srgbClr val="000000"/>
                </a:solidFill>
                <a:latin typeface="Andalus" pitchFamily="18" charset="-78"/>
                <a:ea typeface="Calibri"/>
                <a:cs typeface="Andalus" pitchFamily="18" charset="-78"/>
              </a:rPr>
              <a:t>        Example </a:t>
            </a:r>
            <a:r>
              <a:rPr lang="en-US" dirty="0">
                <a:solidFill>
                  <a:srgbClr val="000000"/>
                </a:solidFill>
                <a:latin typeface="Andalus" pitchFamily="18" charset="-78"/>
                <a:ea typeface="Calibri"/>
                <a:cs typeface="Andalus" pitchFamily="18" charset="-78"/>
              </a:rPr>
              <a:t>of epithelial tissue coverings of surfaces of the </a:t>
            </a:r>
            <a:r>
              <a:rPr lang="en-US" dirty="0" smtClean="0">
                <a:solidFill>
                  <a:srgbClr val="000000"/>
                </a:solidFill>
                <a:latin typeface="Andalus" pitchFamily="18" charset="-78"/>
                <a:ea typeface="Calibri"/>
                <a:cs typeface="Andalus" pitchFamily="18" charset="-78"/>
              </a:rPr>
              <a:t>    body </a:t>
            </a:r>
            <a:r>
              <a:rPr lang="en-US" dirty="0">
                <a:solidFill>
                  <a:srgbClr val="000000"/>
                </a:solidFill>
                <a:latin typeface="Andalus" pitchFamily="18" charset="-78"/>
                <a:ea typeface="Calibri"/>
                <a:cs typeface="Andalus" pitchFamily="18" charset="-78"/>
              </a:rPr>
              <a:t>such as Skin, Mouth, Nasal cavity , Lines internal body surface such as GI tract, Lungs, Urinary </a:t>
            </a:r>
            <a:r>
              <a:rPr lang="en-US" dirty="0" smtClean="0">
                <a:solidFill>
                  <a:srgbClr val="000000"/>
                </a:solidFill>
                <a:latin typeface="Andalus" pitchFamily="18" charset="-78"/>
                <a:ea typeface="Calibri"/>
                <a:cs typeface="Andalus" pitchFamily="18" charset="-78"/>
              </a:rPr>
              <a:t>bladder.</a:t>
            </a:r>
            <a:endParaRPr lang="en-US" dirty="0">
              <a:effectLst/>
              <a:latin typeface="Andalus" pitchFamily="18" charset="-78"/>
              <a:ea typeface="Calibri"/>
              <a:cs typeface="Andalus" pitchFamily="18" charset="-78"/>
            </a:endParaRPr>
          </a:p>
        </p:txBody>
      </p:sp>
    </p:spTree>
    <p:extLst>
      <p:ext uri="{BB962C8B-B14F-4D97-AF65-F5344CB8AC3E}">
        <p14:creationId xmlns:p14="http://schemas.microsoft.com/office/powerpoint/2010/main" val="1709273199"/>
      </p:ext>
    </p:extLst>
  </p:cSld>
  <p:clrMapOvr>
    <a:masterClrMapping/>
  </p:clrMapOvr>
  <mc:AlternateContent xmlns:mc="http://schemas.openxmlformats.org/markup-compatibility/2006">
    <mc:Choice xmlns:p14="http://schemas.microsoft.com/office/powerpoint/2010/main" Requires="p14">
      <p:transition spd="slow" p14:dur="2000" advTm="24276"/>
    </mc:Choice>
    <mc:Fallback>
      <p:transition spd="slow" advTm="24276"/>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755576" y="836712"/>
            <a:ext cx="7312658" cy="1008112"/>
          </a:xfrm>
        </p:spPr>
        <p:txBody>
          <a:bodyPr>
            <a:normAutofit/>
          </a:bodyPr>
          <a:lstStyle/>
          <a:p>
            <a:r>
              <a:rPr lang="en-US" sz="2800" b="1" dirty="0">
                <a:solidFill>
                  <a:srgbClr val="FF0000"/>
                </a:solidFill>
                <a:latin typeface="Andalus" pitchFamily="18" charset="-78"/>
                <a:cs typeface="Andalus" pitchFamily="18" charset="-78"/>
              </a:rPr>
              <a:t>Function of epithelial tissue</a:t>
            </a:r>
            <a:endParaRPr lang="ar-IQ" sz="2800" dirty="0">
              <a:solidFill>
                <a:srgbClr val="FF0000"/>
              </a:solidFill>
              <a:latin typeface="Andalus" pitchFamily="18" charset="-78"/>
              <a:cs typeface="Andalus" pitchFamily="18" charset="-78"/>
            </a:endParaRPr>
          </a:p>
        </p:txBody>
      </p:sp>
      <p:sp>
        <p:nvSpPr>
          <p:cNvPr id="3" name="عنصر نائب للمحتوى 2"/>
          <p:cNvSpPr>
            <a:spLocks noGrp="1"/>
          </p:cNvSpPr>
          <p:nvPr>
            <p:ph idx="1"/>
          </p:nvPr>
        </p:nvSpPr>
        <p:spPr>
          <a:xfrm>
            <a:off x="683568" y="1988840"/>
            <a:ext cx="7704856" cy="4320480"/>
          </a:xfrm>
        </p:spPr>
        <p:txBody>
          <a:bodyPr>
            <a:normAutofit lnSpcReduction="10000"/>
          </a:bodyPr>
          <a:lstStyle/>
          <a:p>
            <a:pPr marL="68580" indent="0" algn="l" rtl="0">
              <a:lnSpc>
                <a:spcPct val="150000"/>
              </a:lnSpc>
              <a:buNone/>
            </a:pPr>
            <a:r>
              <a:rPr lang="en-US" dirty="0" smtClean="0">
                <a:solidFill>
                  <a:srgbClr val="333333"/>
                </a:solidFill>
                <a:latin typeface="Andalus" pitchFamily="18" charset="-78"/>
                <a:cs typeface="Andalus" pitchFamily="18" charset="-78"/>
              </a:rPr>
              <a:t>1.Protection</a:t>
            </a:r>
            <a:r>
              <a:rPr lang="en-US" dirty="0">
                <a:solidFill>
                  <a:srgbClr val="333333"/>
                </a:solidFill>
                <a:latin typeface="Andalus" pitchFamily="18" charset="-78"/>
                <a:cs typeface="Andalus" pitchFamily="18" charset="-78"/>
              </a:rPr>
              <a:t>: skin protects from sunlight, bacteria,</a:t>
            </a:r>
            <a:r>
              <a:rPr lang="en-US" dirty="0">
                <a:latin typeface="Andalus" pitchFamily="18" charset="-78"/>
                <a:cs typeface="Andalus" pitchFamily="18" charset="-78"/>
              </a:rPr>
              <a:t/>
            </a:r>
            <a:br>
              <a:rPr lang="en-US" dirty="0">
                <a:latin typeface="Andalus" pitchFamily="18" charset="-78"/>
                <a:cs typeface="Andalus" pitchFamily="18" charset="-78"/>
              </a:rPr>
            </a:br>
            <a:r>
              <a:rPr lang="en-US" dirty="0">
                <a:solidFill>
                  <a:srgbClr val="333333"/>
                </a:solidFill>
                <a:latin typeface="Andalus" pitchFamily="18" charset="-78"/>
                <a:cs typeface="Andalus" pitchFamily="18" charset="-78"/>
              </a:rPr>
              <a:t>physical damage</a:t>
            </a:r>
            <a:r>
              <a:rPr lang="en-US" dirty="0">
                <a:latin typeface="Andalus" pitchFamily="18" charset="-78"/>
                <a:cs typeface="Andalus" pitchFamily="18" charset="-78"/>
              </a:rPr>
              <a:t/>
            </a:r>
            <a:br>
              <a:rPr lang="en-US" dirty="0">
                <a:latin typeface="Andalus" pitchFamily="18" charset="-78"/>
                <a:cs typeface="Andalus" pitchFamily="18" charset="-78"/>
              </a:rPr>
            </a:br>
            <a:r>
              <a:rPr lang="en-US" dirty="0" smtClean="0">
                <a:solidFill>
                  <a:srgbClr val="333333"/>
                </a:solidFill>
                <a:latin typeface="Andalus" pitchFamily="18" charset="-78"/>
                <a:cs typeface="Andalus" pitchFamily="18" charset="-78"/>
              </a:rPr>
              <a:t>2.Absorption</a:t>
            </a:r>
            <a:r>
              <a:rPr lang="en-US" dirty="0">
                <a:solidFill>
                  <a:srgbClr val="333333"/>
                </a:solidFill>
                <a:latin typeface="Andalus" pitchFamily="18" charset="-78"/>
                <a:cs typeface="Andalus" pitchFamily="18" charset="-78"/>
              </a:rPr>
              <a:t>: lining of small intestine, absorbing</a:t>
            </a:r>
            <a:r>
              <a:rPr lang="en-US" dirty="0">
                <a:latin typeface="Andalus" pitchFamily="18" charset="-78"/>
                <a:cs typeface="Andalus" pitchFamily="18" charset="-78"/>
              </a:rPr>
              <a:t/>
            </a:r>
            <a:br>
              <a:rPr lang="en-US" dirty="0">
                <a:latin typeface="Andalus" pitchFamily="18" charset="-78"/>
                <a:cs typeface="Andalus" pitchFamily="18" charset="-78"/>
              </a:rPr>
            </a:br>
            <a:r>
              <a:rPr lang="en-US" dirty="0">
                <a:solidFill>
                  <a:srgbClr val="333333"/>
                </a:solidFill>
                <a:latin typeface="Andalus" pitchFamily="18" charset="-78"/>
                <a:cs typeface="Andalus" pitchFamily="18" charset="-78"/>
              </a:rPr>
              <a:t>nutrient into blood.</a:t>
            </a:r>
            <a:r>
              <a:rPr lang="en-US" dirty="0">
                <a:latin typeface="Andalus" pitchFamily="18" charset="-78"/>
                <a:cs typeface="Andalus" pitchFamily="18" charset="-78"/>
              </a:rPr>
              <a:t/>
            </a:r>
            <a:br>
              <a:rPr lang="en-US" dirty="0">
                <a:latin typeface="Andalus" pitchFamily="18" charset="-78"/>
                <a:cs typeface="Andalus" pitchFamily="18" charset="-78"/>
              </a:rPr>
            </a:br>
            <a:r>
              <a:rPr lang="en-US" dirty="0" smtClean="0">
                <a:solidFill>
                  <a:srgbClr val="333333"/>
                </a:solidFill>
                <a:latin typeface="Andalus" pitchFamily="18" charset="-78"/>
                <a:cs typeface="Andalus" pitchFamily="18" charset="-78"/>
              </a:rPr>
              <a:t>3. </a:t>
            </a:r>
            <a:r>
              <a:rPr lang="en-US" dirty="0">
                <a:solidFill>
                  <a:srgbClr val="333333"/>
                </a:solidFill>
                <a:latin typeface="Andalus" pitchFamily="18" charset="-78"/>
                <a:cs typeface="Andalus" pitchFamily="18" charset="-78"/>
              </a:rPr>
              <a:t>Filtration: lining of kidney tubules filtration waste</a:t>
            </a:r>
            <a:r>
              <a:rPr lang="en-US" dirty="0">
                <a:latin typeface="Andalus" pitchFamily="18" charset="-78"/>
                <a:cs typeface="Andalus" pitchFamily="18" charset="-78"/>
              </a:rPr>
              <a:t/>
            </a:r>
            <a:br>
              <a:rPr lang="en-US" dirty="0">
                <a:latin typeface="Andalus" pitchFamily="18" charset="-78"/>
                <a:cs typeface="Andalus" pitchFamily="18" charset="-78"/>
              </a:rPr>
            </a:br>
            <a:r>
              <a:rPr lang="en-US" dirty="0">
                <a:solidFill>
                  <a:srgbClr val="333333"/>
                </a:solidFill>
                <a:latin typeface="Andalus" pitchFamily="18" charset="-78"/>
                <a:cs typeface="Andalus" pitchFamily="18" charset="-78"/>
              </a:rPr>
              <a:t>from blood plasma</a:t>
            </a:r>
            <a:r>
              <a:rPr lang="en-US" dirty="0">
                <a:latin typeface="Andalus" pitchFamily="18" charset="-78"/>
                <a:cs typeface="Andalus" pitchFamily="18" charset="-78"/>
              </a:rPr>
              <a:t/>
            </a:r>
            <a:br>
              <a:rPr lang="en-US" dirty="0">
                <a:latin typeface="Andalus" pitchFamily="18" charset="-78"/>
                <a:cs typeface="Andalus" pitchFamily="18" charset="-78"/>
              </a:rPr>
            </a:br>
            <a:r>
              <a:rPr lang="en-US" dirty="0" smtClean="0">
                <a:solidFill>
                  <a:srgbClr val="333333"/>
                </a:solidFill>
                <a:latin typeface="Andalus" pitchFamily="18" charset="-78"/>
                <a:cs typeface="Andalus" pitchFamily="18" charset="-78"/>
              </a:rPr>
              <a:t>4.Secretion</a:t>
            </a:r>
            <a:r>
              <a:rPr lang="en-US" dirty="0">
                <a:solidFill>
                  <a:srgbClr val="333333"/>
                </a:solidFill>
                <a:latin typeface="Andalus" pitchFamily="18" charset="-78"/>
                <a:cs typeface="Andalus" pitchFamily="18" charset="-78"/>
              </a:rPr>
              <a:t>: different glands perspiration, </a:t>
            </a:r>
            <a:r>
              <a:rPr lang="en-US" dirty="0" smtClean="0">
                <a:solidFill>
                  <a:srgbClr val="333333"/>
                </a:solidFill>
                <a:latin typeface="Andalus" pitchFamily="18" charset="-78"/>
                <a:cs typeface="Andalus" pitchFamily="18" charset="-78"/>
              </a:rPr>
              <a:t>hormones,</a:t>
            </a:r>
            <a:r>
              <a:rPr lang="en-US" dirty="0">
                <a:latin typeface="Andalus" pitchFamily="18" charset="-78"/>
                <a:cs typeface="Andalus" pitchFamily="18" charset="-78"/>
              </a:rPr>
              <a:t/>
            </a:r>
            <a:br>
              <a:rPr lang="en-US" dirty="0">
                <a:latin typeface="Andalus" pitchFamily="18" charset="-78"/>
                <a:cs typeface="Andalus" pitchFamily="18" charset="-78"/>
              </a:rPr>
            </a:br>
            <a:r>
              <a:rPr lang="en-US" dirty="0">
                <a:solidFill>
                  <a:srgbClr val="333333"/>
                </a:solidFill>
                <a:latin typeface="Andalus" pitchFamily="18" charset="-78"/>
                <a:cs typeface="Andalus" pitchFamily="18" charset="-78"/>
              </a:rPr>
              <a:t>digestive </a:t>
            </a:r>
            <a:r>
              <a:rPr lang="en-US" dirty="0" smtClean="0">
                <a:solidFill>
                  <a:srgbClr val="333333"/>
                </a:solidFill>
                <a:latin typeface="Andalus" pitchFamily="18" charset="-78"/>
                <a:cs typeface="Andalus" pitchFamily="18" charset="-78"/>
              </a:rPr>
              <a:t>enzymes </a:t>
            </a:r>
            <a:r>
              <a:rPr lang="en-US" dirty="0">
                <a:solidFill>
                  <a:srgbClr val="333333"/>
                </a:solidFill>
                <a:latin typeface="Andalus" pitchFamily="18" charset="-78"/>
                <a:cs typeface="Andalus" pitchFamily="18" charset="-78"/>
              </a:rPr>
              <a:t>and mucus</a:t>
            </a:r>
            <a:endParaRPr lang="ar-IQ" dirty="0">
              <a:latin typeface="Andalus" pitchFamily="18" charset="-78"/>
              <a:cs typeface="Andalus" pitchFamily="18" charset="-78"/>
            </a:endParaRPr>
          </a:p>
        </p:txBody>
      </p:sp>
    </p:spTree>
    <p:extLst>
      <p:ext uri="{BB962C8B-B14F-4D97-AF65-F5344CB8AC3E}">
        <p14:creationId xmlns:p14="http://schemas.microsoft.com/office/powerpoint/2010/main" val="30643008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عنصر نائب للمحتوى 3" descr="Epitela - Wikipedia, friddja diehtosátnegirji"/>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9552" y="692696"/>
            <a:ext cx="7920880" cy="5616624"/>
          </a:xfrm>
          <a:prstGeom prst="rect">
            <a:avLst/>
          </a:prstGeom>
          <a:noFill/>
          <a:ln>
            <a:noFill/>
          </a:ln>
        </p:spPr>
      </p:pic>
    </p:spTree>
    <p:extLst>
      <p:ext uri="{BB962C8B-B14F-4D97-AF65-F5344CB8AC3E}">
        <p14:creationId xmlns:p14="http://schemas.microsoft.com/office/powerpoint/2010/main" val="21132311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67544" y="1052736"/>
            <a:ext cx="8064896" cy="5256584"/>
          </a:xfrm>
        </p:spPr>
        <p:txBody>
          <a:bodyPr>
            <a:normAutofit lnSpcReduction="10000"/>
          </a:bodyPr>
          <a:lstStyle/>
          <a:p>
            <a:pPr marL="0" lvl="0" indent="0" algn="l" rtl="0">
              <a:lnSpc>
                <a:spcPct val="115000"/>
              </a:lnSpc>
              <a:spcAft>
                <a:spcPts val="1000"/>
              </a:spcAft>
              <a:buNone/>
              <a:tabLst>
                <a:tab pos="3206750" algn="l"/>
              </a:tabLst>
            </a:pPr>
            <a:r>
              <a:rPr lang="en-US" sz="2800" b="1" dirty="0" smtClean="0">
                <a:solidFill>
                  <a:srgbClr val="FF0000"/>
                </a:solidFill>
                <a:latin typeface="Times New Roman"/>
                <a:ea typeface="Calibri"/>
                <a:cs typeface="Arial"/>
              </a:rPr>
              <a:t>2. </a:t>
            </a:r>
            <a:r>
              <a:rPr lang="en-US" sz="2800" dirty="0" smtClean="0">
                <a:solidFill>
                  <a:srgbClr val="FF0000"/>
                </a:solidFill>
                <a:latin typeface="Andalus" pitchFamily="18" charset="-78"/>
                <a:ea typeface="Calibri"/>
                <a:cs typeface="Andalus" pitchFamily="18" charset="-78"/>
              </a:rPr>
              <a:t>Connective </a:t>
            </a:r>
            <a:r>
              <a:rPr lang="en-US" sz="2800" dirty="0">
                <a:solidFill>
                  <a:srgbClr val="FF0000"/>
                </a:solidFill>
                <a:latin typeface="Andalus" pitchFamily="18" charset="-78"/>
                <a:ea typeface="Calibri"/>
                <a:cs typeface="Andalus" pitchFamily="18" charset="-78"/>
              </a:rPr>
              <a:t>Tissue</a:t>
            </a:r>
            <a:r>
              <a:rPr lang="en-US" sz="2800" dirty="0">
                <a:latin typeface="Andalus" pitchFamily="18" charset="-78"/>
                <a:ea typeface="Calibri"/>
                <a:cs typeface="Andalus" pitchFamily="18" charset="-78"/>
              </a:rPr>
              <a:t> </a:t>
            </a:r>
            <a:r>
              <a:rPr lang="en-US" sz="2800" dirty="0" smtClean="0">
                <a:latin typeface="Andalus" pitchFamily="18" charset="-78"/>
                <a:ea typeface="Calibri"/>
                <a:cs typeface="Andalus" pitchFamily="18" charset="-78"/>
              </a:rPr>
              <a:t> </a:t>
            </a:r>
            <a:r>
              <a:rPr lang="en-US" dirty="0">
                <a:latin typeface="Andalus" pitchFamily="18" charset="-78"/>
                <a:ea typeface="Calibri"/>
                <a:cs typeface="Andalus" pitchFamily="18" charset="-78"/>
              </a:rPr>
              <a:t>is one of the </a:t>
            </a:r>
            <a:r>
              <a:rPr lang="en-US" dirty="0" smtClean="0">
                <a:latin typeface="Andalus" pitchFamily="18" charset="-78"/>
                <a:ea typeface="Calibri"/>
                <a:cs typeface="Andalus" pitchFamily="18" charset="-78"/>
              </a:rPr>
              <a:t>basic type </a:t>
            </a:r>
            <a:r>
              <a:rPr lang="en-US" dirty="0">
                <a:latin typeface="Andalus" pitchFamily="18" charset="-78"/>
                <a:ea typeface="Calibri"/>
                <a:cs typeface="Andalus" pitchFamily="18" charset="-78"/>
              </a:rPr>
              <a:t>of Tissue that supports, protects, and gives structure to other tissues and organs in the </a:t>
            </a:r>
            <a:r>
              <a:rPr lang="en-US" dirty="0" smtClean="0">
                <a:latin typeface="Andalus" pitchFamily="18" charset="-78"/>
                <a:ea typeface="Calibri"/>
                <a:cs typeface="Andalus" pitchFamily="18" charset="-78"/>
              </a:rPr>
              <a:t>body. </a:t>
            </a:r>
          </a:p>
          <a:p>
            <a:pPr marL="0" lvl="0" indent="0" algn="l" rtl="0">
              <a:lnSpc>
                <a:spcPct val="115000"/>
              </a:lnSpc>
              <a:spcAft>
                <a:spcPts val="1000"/>
              </a:spcAft>
              <a:buNone/>
              <a:tabLst>
                <a:tab pos="3206750" algn="l"/>
              </a:tabLst>
            </a:pPr>
            <a:r>
              <a:rPr lang="en-US" dirty="0">
                <a:latin typeface="Andalus" pitchFamily="18" charset="-78"/>
                <a:ea typeface="Calibri"/>
                <a:cs typeface="Andalus" pitchFamily="18" charset="-78"/>
              </a:rPr>
              <a:t> </a:t>
            </a:r>
            <a:r>
              <a:rPr lang="en-US" dirty="0" smtClean="0">
                <a:latin typeface="Andalus" pitchFamily="18" charset="-78"/>
                <a:ea typeface="Calibri"/>
                <a:cs typeface="Andalus" pitchFamily="18" charset="-78"/>
              </a:rPr>
              <a:t>   Example of connective </a:t>
            </a:r>
            <a:r>
              <a:rPr lang="en-US" dirty="0">
                <a:latin typeface="Andalus" pitchFamily="18" charset="-78"/>
                <a:ea typeface="Calibri"/>
                <a:cs typeface="Andalus" pitchFamily="18" charset="-78"/>
              </a:rPr>
              <a:t>tissue include bone, cartilage, fat, blood, </a:t>
            </a:r>
            <a:r>
              <a:rPr lang="en-US" dirty="0" smtClean="0">
                <a:latin typeface="Andalus" pitchFamily="18" charset="-78"/>
                <a:ea typeface="Calibri"/>
                <a:cs typeface="Andalus" pitchFamily="18" charset="-78"/>
              </a:rPr>
              <a:t>is </a:t>
            </a:r>
            <a:r>
              <a:rPr lang="en-US" dirty="0">
                <a:latin typeface="Andalus" pitchFamily="18" charset="-78"/>
                <a:ea typeface="Calibri"/>
                <a:cs typeface="Andalus" pitchFamily="18" charset="-78"/>
              </a:rPr>
              <a:t>also classified as a </a:t>
            </a:r>
            <a:r>
              <a:rPr lang="en-US" dirty="0" smtClean="0">
                <a:latin typeface="Andalus" pitchFamily="18" charset="-78"/>
                <a:ea typeface="Calibri"/>
                <a:cs typeface="Andalus" pitchFamily="18" charset="-78"/>
              </a:rPr>
              <a:t>specialized</a:t>
            </a:r>
            <a:r>
              <a:rPr lang="en-US" dirty="0">
                <a:latin typeface="Andalus" pitchFamily="18" charset="-78"/>
                <a:ea typeface="Calibri"/>
                <a:cs typeface="Andalus" pitchFamily="18" charset="-78"/>
              </a:rPr>
              <a:t> </a:t>
            </a:r>
            <a:r>
              <a:rPr lang="en-US" dirty="0" smtClean="0">
                <a:latin typeface="Andalus" pitchFamily="18" charset="-78"/>
                <a:ea typeface="Calibri"/>
                <a:cs typeface="Andalus" pitchFamily="18" charset="-78"/>
              </a:rPr>
              <a:t>connective tissue </a:t>
            </a:r>
          </a:p>
          <a:p>
            <a:pPr marL="0" lvl="0" indent="0" algn="l" rtl="0">
              <a:lnSpc>
                <a:spcPct val="115000"/>
              </a:lnSpc>
              <a:spcAft>
                <a:spcPts val="1000"/>
              </a:spcAft>
              <a:buNone/>
              <a:tabLst>
                <a:tab pos="3206750" algn="l"/>
              </a:tabLst>
            </a:pPr>
            <a:r>
              <a:rPr lang="en-US" dirty="0" smtClean="0">
                <a:solidFill>
                  <a:srgbClr val="FF0000"/>
                </a:solidFill>
                <a:latin typeface="Andalus" pitchFamily="18" charset="-78"/>
                <a:ea typeface="Calibri"/>
                <a:cs typeface="Andalus" pitchFamily="18" charset="-78"/>
              </a:rPr>
              <a:t>Connective tissue consist of </a:t>
            </a:r>
          </a:p>
          <a:p>
            <a:pPr marL="0" lvl="0" indent="0" algn="l" rtl="0">
              <a:lnSpc>
                <a:spcPct val="115000"/>
              </a:lnSpc>
              <a:spcAft>
                <a:spcPts val="1000"/>
              </a:spcAft>
              <a:buNone/>
              <a:tabLst>
                <a:tab pos="3206750" algn="l"/>
              </a:tabLst>
            </a:pPr>
            <a:r>
              <a:rPr lang="it-IT" sz="1800" dirty="0" smtClean="0">
                <a:latin typeface="Andalus" pitchFamily="18" charset="-78"/>
                <a:cs typeface="Andalus" pitchFamily="18" charset="-78"/>
              </a:rPr>
              <a:t>1.</a:t>
            </a:r>
            <a:r>
              <a:rPr lang="it-IT" dirty="0" smtClean="0">
                <a:latin typeface="Andalus" pitchFamily="18" charset="-78"/>
                <a:cs typeface="Andalus" pitchFamily="18" charset="-78"/>
              </a:rPr>
              <a:t>Connective </a:t>
            </a:r>
            <a:r>
              <a:rPr lang="it-IT" dirty="0">
                <a:latin typeface="Andalus" pitchFamily="18" charset="-78"/>
                <a:cs typeface="Andalus" pitchFamily="18" charset="-78"/>
              </a:rPr>
              <a:t>tissue </a:t>
            </a:r>
            <a:r>
              <a:rPr lang="it-IT" dirty="0" smtClean="0">
                <a:latin typeface="Andalus" pitchFamily="18" charset="-78"/>
                <a:cs typeface="Andalus" pitchFamily="18" charset="-78"/>
              </a:rPr>
              <a:t>cells</a:t>
            </a:r>
          </a:p>
          <a:p>
            <a:pPr marL="0" lvl="0" indent="0" algn="l" rtl="0">
              <a:lnSpc>
                <a:spcPct val="115000"/>
              </a:lnSpc>
              <a:spcAft>
                <a:spcPts val="1000"/>
              </a:spcAft>
              <a:buNone/>
              <a:tabLst>
                <a:tab pos="3206750" algn="l"/>
              </a:tabLst>
            </a:pPr>
            <a:r>
              <a:rPr lang="it-IT" dirty="0">
                <a:latin typeface="Andalus" pitchFamily="18" charset="-78"/>
                <a:cs typeface="Andalus" pitchFamily="18" charset="-78"/>
              </a:rPr>
              <a:t>2</a:t>
            </a:r>
            <a:r>
              <a:rPr lang="it-IT" dirty="0" smtClean="0">
                <a:latin typeface="Andalus" pitchFamily="18" charset="-78"/>
                <a:cs typeface="Andalus" pitchFamily="18" charset="-78"/>
              </a:rPr>
              <a:t>. </a:t>
            </a:r>
            <a:r>
              <a:rPr lang="en-US" dirty="0" smtClean="0">
                <a:latin typeface="Andalus" pitchFamily="18" charset="-78"/>
                <a:cs typeface="Andalus" pitchFamily="18" charset="-78"/>
              </a:rPr>
              <a:t>Gel –like </a:t>
            </a:r>
            <a:r>
              <a:rPr lang="en-US" dirty="0" smtClean="0">
                <a:latin typeface="Andalus" pitchFamily="18" charset="-78"/>
                <a:ea typeface="Calibri"/>
                <a:cs typeface="Andalus" pitchFamily="18" charset="-78"/>
              </a:rPr>
              <a:t>substance </a:t>
            </a:r>
          </a:p>
          <a:p>
            <a:pPr marL="0" lvl="0" indent="0" algn="l" rtl="0">
              <a:lnSpc>
                <a:spcPct val="115000"/>
              </a:lnSpc>
              <a:spcAft>
                <a:spcPts val="1000"/>
              </a:spcAft>
              <a:buNone/>
              <a:tabLst>
                <a:tab pos="3206750" algn="l"/>
              </a:tabLst>
            </a:pPr>
            <a:r>
              <a:rPr lang="it-IT" dirty="0" smtClean="0">
                <a:latin typeface="Andalus" pitchFamily="18" charset="-78"/>
                <a:cs typeface="Andalus" pitchFamily="18" charset="-78"/>
              </a:rPr>
              <a:t>3</a:t>
            </a:r>
            <a:r>
              <a:rPr lang="it-IT" dirty="0">
                <a:latin typeface="Andalus" pitchFamily="18" charset="-78"/>
                <a:cs typeface="Andalus" pitchFamily="18" charset="-78"/>
              </a:rPr>
              <a:t>. </a:t>
            </a:r>
            <a:r>
              <a:rPr lang="en-US" dirty="0" smtClean="0">
                <a:latin typeface="Andalus" pitchFamily="18" charset="-78"/>
                <a:ea typeface="Calibri"/>
                <a:cs typeface="Andalus" pitchFamily="18" charset="-78"/>
              </a:rPr>
              <a:t>Fibers (</a:t>
            </a:r>
            <a:r>
              <a:rPr lang="en-US" dirty="0">
                <a:latin typeface="Andalus" pitchFamily="18" charset="-78"/>
                <a:ea typeface="Calibri"/>
                <a:cs typeface="Andalus" pitchFamily="18" charset="-78"/>
              </a:rPr>
              <a:t>elastic and collagenous </a:t>
            </a:r>
            <a:r>
              <a:rPr lang="en-US" dirty="0" smtClean="0">
                <a:latin typeface="Andalus" pitchFamily="18" charset="-78"/>
                <a:ea typeface="Calibri"/>
                <a:cs typeface="Andalus" pitchFamily="18" charset="-78"/>
              </a:rPr>
              <a:t>fibers)</a:t>
            </a:r>
            <a:endParaRPr lang="it-IT" dirty="0" smtClean="0">
              <a:latin typeface="Andalus" pitchFamily="18" charset="-78"/>
              <a:cs typeface="Andalus" pitchFamily="18" charset="-78"/>
            </a:endParaRPr>
          </a:p>
          <a:p>
            <a:pPr marL="0" lvl="0" indent="0" algn="l" rtl="0">
              <a:lnSpc>
                <a:spcPct val="115000"/>
              </a:lnSpc>
              <a:spcAft>
                <a:spcPts val="1000"/>
              </a:spcAft>
              <a:buNone/>
              <a:tabLst>
                <a:tab pos="3206750" algn="l"/>
              </a:tabLst>
            </a:pPr>
            <a:r>
              <a:rPr lang="it-IT" dirty="0" smtClean="0">
                <a:latin typeface="Andalus" pitchFamily="18" charset="-78"/>
                <a:cs typeface="Andalus" pitchFamily="18" charset="-78"/>
              </a:rPr>
              <a:t>4</a:t>
            </a:r>
            <a:r>
              <a:rPr lang="it-IT" dirty="0">
                <a:latin typeface="Andalus" pitchFamily="18" charset="-78"/>
                <a:cs typeface="Andalus" pitchFamily="18" charset="-78"/>
              </a:rPr>
              <a:t>. Blood vessels</a:t>
            </a:r>
            <a:endParaRPr lang="en-US" dirty="0">
              <a:latin typeface="Andalus" pitchFamily="18" charset="-78"/>
              <a:ea typeface="Calibri"/>
              <a:cs typeface="Andalus" pitchFamily="18" charset="-78"/>
            </a:endParaRPr>
          </a:p>
        </p:txBody>
      </p:sp>
    </p:spTree>
    <p:extLst>
      <p:ext uri="{BB962C8B-B14F-4D97-AF65-F5344CB8AC3E}">
        <p14:creationId xmlns:p14="http://schemas.microsoft.com/office/powerpoint/2010/main" val="34487884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043608" y="908720"/>
            <a:ext cx="7024744" cy="936104"/>
          </a:xfrm>
        </p:spPr>
        <p:txBody>
          <a:bodyPr>
            <a:normAutofit fontScale="90000"/>
          </a:bodyPr>
          <a:lstStyle/>
          <a:p>
            <a:pPr rtl="0"/>
            <a:r>
              <a:rPr lang="en-US" dirty="0" smtClean="0">
                <a:solidFill>
                  <a:srgbClr val="3B3835"/>
                </a:solidFill>
                <a:latin typeface="Andalus" pitchFamily="18" charset="-78"/>
                <a:cs typeface="Andalus" pitchFamily="18" charset="-78"/>
              </a:rPr>
              <a:t/>
            </a:r>
            <a:br>
              <a:rPr lang="en-US" dirty="0" smtClean="0">
                <a:solidFill>
                  <a:srgbClr val="3B3835"/>
                </a:solidFill>
                <a:latin typeface="Andalus" pitchFamily="18" charset="-78"/>
                <a:cs typeface="Andalus" pitchFamily="18" charset="-78"/>
              </a:rPr>
            </a:br>
            <a:r>
              <a:rPr lang="en-US" dirty="0">
                <a:solidFill>
                  <a:srgbClr val="3B3835"/>
                </a:solidFill>
                <a:latin typeface="Andalus" pitchFamily="18" charset="-78"/>
                <a:cs typeface="Andalus" pitchFamily="18" charset="-78"/>
              </a:rPr>
              <a:t/>
            </a:r>
            <a:br>
              <a:rPr lang="en-US" dirty="0">
                <a:solidFill>
                  <a:srgbClr val="3B3835"/>
                </a:solidFill>
                <a:latin typeface="Andalus" pitchFamily="18" charset="-78"/>
                <a:cs typeface="Andalus" pitchFamily="18" charset="-78"/>
              </a:rPr>
            </a:br>
            <a:r>
              <a:rPr lang="en-US" dirty="0" smtClean="0">
                <a:solidFill>
                  <a:srgbClr val="3B3835"/>
                </a:solidFill>
                <a:latin typeface="Andalus" pitchFamily="18" charset="-78"/>
                <a:cs typeface="Andalus" pitchFamily="18" charset="-78"/>
              </a:rPr>
              <a:t/>
            </a:r>
            <a:br>
              <a:rPr lang="en-US" dirty="0" smtClean="0">
                <a:solidFill>
                  <a:srgbClr val="3B3835"/>
                </a:solidFill>
                <a:latin typeface="Andalus" pitchFamily="18" charset="-78"/>
                <a:cs typeface="Andalus" pitchFamily="18" charset="-78"/>
              </a:rPr>
            </a:br>
            <a:r>
              <a:rPr lang="ar-IQ" dirty="0" smtClean="0">
                <a:solidFill>
                  <a:srgbClr val="3B3835"/>
                </a:solidFill>
                <a:latin typeface="Andalus" pitchFamily="18" charset="-78"/>
                <a:cs typeface="Andalus" pitchFamily="18" charset="-78"/>
              </a:rPr>
              <a:t/>
            </a:r>
            <a:br>
              <a:rPr lang="ar-IQ" dirty="0" smtClean="0">
                <a:solidFill>
                  <a:srgbClr val="3B3835"/>
                </a:solidFill>
                <a:latin typeface="Andalus" pitchFamily="18" charset="-78"/>
                <a:cs typeface="Andalus" pitchFamily="18" charset="-78"/>
              </a:rPr>
            </a:br>
            <a:r>
              <a:rPr lang="en-US" dirty="0">
                <a:solidFill>
                  <a:srgbClr val="3B3835"/>
                </a:solidFill>
                <a:latin typeface="Andalus" pitchFamily="18" charset="-78"/>
                <a:cs typeface="Andalus" pitchFamily="18" charset="-78"/>
              </a:rPr>
              <a:t/>
            </a:r>
            <a:br>
              <a:rPr lang="en-US" dirty="0">
                <a:solidFill>
                  <a:srgbClr val="3B3835"/>
                </a:solidFill>
                <a:latin typeface="Andalus" pitchFamily="18" charset="-78"/>
                <a:cs typeface="Andalus" pitchFamily="18" charset="-78"/>
              </a:rPr>
            </a:br>
            <a:r>
              <a:rPr lang="en-US" dirty="0" smtClean="0">
                <a:solidFill>
                  <a:srgbClr val="FF0000"/>
                </a:solidFill>
                <a:latin typeface="Andalus" pitchFamily="18" charset="-78"/>
                <a:cs typeface="Andalus" pitchFamily="18" charset="-78"/>
              </a:rPr>
              <a:t>General Functions</a:t>
            </a:r>
            <a:endParaRPr lang="ar-IQ" dirty="0">
              <a:solidFill>
                <a:srgbClr val="FF0000"/>
              </a:solidFill>
            </a:endParaRPr>
          </a:p>
        </p:txBody>
      </p:sp>
      <p:sp>
        <p:nvSpPr>
          <p:cNvPr id="3" name="عنصر نائب للمحتوى 2"/>
          <p:cNvSpPr>
            <a:spLocks noGrp="1"/>
          </p:cNvSpPr>
          <p:nvPr>
            <p:ph idx="1"/>
          </p:nvPr>
        </p:nvSpPr>
        <p:spPr>
          <a:xfrm>
            <a:off x="611560" y="2060848"/>
            <a:ext cx="7776864" cy="4248472"/>
          </a:xfrm>
        </p:spPr>
        <p:txBody>
          <a:bodyPr>
            <a:normAutofit/>
          </a:bodyPr>
          <a:lstStyle/>
          <a:p>
            <a:pPr marL="68580" indent="0" algn="l" rtl="0">
              <a:buNone/>
            </a:pPr>
            <a:r>
              <a:rPr lang="en-US" dirty="0" smtClean="0">
                <a:solidFill>
                  <a:srgbClr val="3B3835"/>
                </a:solidFill>
                <a:latin typeface="Andalus" pitchFamily="18" charset="-78"/>
                <a:cs typeface="Andalus" pitchFamily="18" charset="-78"/>
              </a:rPr>
              <a:t>1.Provide </a:t>
            </a:r>
            <a:r>
              <a:rPr lang="en-US" dirty="0">
                <a:solidFill>
                  <a:srgbClr val="3B3835"/>
                </a:solidFill>
                <a:latin typeface="Andalus" pitchFamily="18" charset="-78"/>
                <a:cs typeface="Andalus" pitchFamily="18" charset="-78"/>
              </a:rPr>
              <a:t>a matrix that serves to connect and bind the  cells and organs </a:t>
            </a:r>
          </a:p>
          <a:p>
            <a:pPr marL="68580" indent="0" algn="l" rtl="0">
              <a:buNone/>
            </a:pPr>
            <a:r>
              <a:rPr lang="en-US" dirty="0">
                <a:solidFill>
                  <a:srgbClr val="3B3835"/>
                </a:solidFill>
                <a:latin typeface="Andalus" pitchFamily="18" charset="-78"/>
                <a:cs typeface="Andalus" pitchFamily="18" charset="-78"/>
              </a:rPr>
              <a:t>2.Give mechanical support to the body </a:t>
            </a:r>
          </a:p>
          <a:p>
            <a:pPr marL="68580" indent="0" algn="l" rtl="0">
              <a:buNone/>
            </a:pPr>
            <a:r>
              <a:rPr lang="en-US" dirty="0">
                <a:solidFill>
                  <a:srgbClr val="3B3835"/>
                </a:solidFill>
                <a:latin typeface="Andalus" pitchFamily="18" charset="-78"/>
                <a:cs typeface="Andalus" pitchFamily="18" charset="-78"/>
              </a:rPr>
              <a:t>3.Storage of fat and certain minerals like calcium in the bones </a:t>
            </a:r>
            <a:endParaRPr lang="en-US" dirty="0" smtClean="0">
              <a:solidFill>
                <a:srgbClr val="3B3835"/>
              </a:solidFill>
              <a:latin typeface="Andalus" pitchFamily="18" charset="-78"/>
              <a:cs typeface="Andalus" pitchFamily="18" charset="-78"/>
            </a:endParaRPr>
          </a:p>
          <a:p>
            <a:pPr marL="68580" indent="0" algn="l" rtl="0">
              <a:buNone/>
            </a:pPr>
            <a:r>
              <a:rPr lang="en-US" dirty="0" smtClean="0">
                <a:solidFill>
                  <a:srgbClr val="3B3835"/>
                </a:solidFill>
                <a:latin typeface="Andalus" pitchFamily="18" charset="-78"/>
                <a:cs typeface="Andalus" pitchFamily="18" charset="-78"/>
              </a:rPr>
              <a:t>4.Exchange </a:t>
            </a:r>
            <a:r>
              <a:rPr lang="en-US" dirty="0">
                <a:solidFill>
                  <a:srgbClr val="3B3835"/>
                </a:solidFill>
                <a:latin typeface="Andalus" pitchFamily="18" charset="-78"/>
                <a:cs typeface="Andalus" pitchFamily="18" charset="-78"/>
              </a:rPr>
              <a:t>of metabolites between blood and tissues</a:t>
            </a:r>
          </a:p>
          <a:p>
            <a:pPr marL="68580" indent="0" algn="l" rtl="0">
              <a:buNone/>
            </a:pPr>
            <a:r>
              <a:rPr lang="en-US" dirty="0">
                <a:solidFill>
                  <a:srgbClr val="3B3835"/>
                </a:solidFill>
                <a:latin typeface="Andalus" pitchFamily="18" charset="-78"/>
                <a:cs typeface="Andalus" pitchFamily="18" charset="-78"/>
              </a:rPr>
              <a:t>5.Significant role in the repair and healing of wounds </a:t>
            </a:r>
          </a:p>
          <a:p>
            <a:pPr marL="68580" indent="0" algn="l" rtl="0">
              <a:buNone/>
            </a:pPr>
            <a:r>
              <a:rPr lang="en-US" dirty="0">
                <a:solidFill>
                  <a:srgbClr val="3B3835"/>
                </a:solidFill>
                <a:latin typeface="Andalus" pitchFamily="18" charset="-78"/>
                <a:cs typeface="Andalus" pitchFamily="18" charset="-78"/>
              </a:rPr>
              <a:t>6.For protection against infection</a:t>
            </a:r>
            <a:endParaRPr lang="ar-IQ" dirty="0">
              <a:latin typeface="Andalus" pitchFamily="18" charset="-78"/>
              <a:cs typeface="Andalus" pitchFamily="18" charset="-78"/>
            </a:endParaRPr>
          </a:p>
          <a:p>
            <a:pPr marL="68580" indent="0">
              <a:buNone/>
            </a:pPr>
            <a:endParaRPr lang="ar-IQ" dirty="0"/>
          </a:p>
        </p:txBody>
      </p:sp>
    </p:spTree>
    <p:extLst>
      <p:ext uri="{BB962C8B-B14F-4D97-AF65-F5344CB8AC3E}">
        <p14:creationId xmlns:p14="http://schemas.microsoft.com/office/powerpoint/2010/main" val="30744770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9552" y="692696"/>
            <a:ext cx="8064896" cy="5688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242006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683568" y="980728"/>
            <a:ext cx="7704856" cy="5400600"/>
          </a:xfrm>
        </p:spPr>
        <p:txBody>
          <a:bodyPr>
            <a:normAutofit/>
          </a:bodyPr>
          <a:lstStyle/>
          <a:p>
            <a:pPr marL="0" lvl="0" indent="0" algn="l" rtl="0">
              <a:lnSpc>
                <a:spcPct val="115000"/>
              </a:lnSpc>
              <a:spcBef>
                <a:spcPts val="90"/>
              </a:spcBef>
              <a:buNone/>
            </a:pPr>
            <a:r>
              <a:rPr lang="en-US" sz="2800" b="1" spc="10" dirty="0" smtClean="0">
                <a:solidFill>
                  <a:srgbClr val="FF0000"/>
                </a:solidFill>
                <a:latin typeface="Times New Roman"/>
                <a:ea typeface="Times New Roman"/>
                <a:cs typeface="Arial"/>
              </a:rPr>
              <a:t>3. </a:t>
            </a:r>
            <a:r>
              <a:rPr lang="en-US" sz="2800" spc="10" dirty="0" smtClean="0">
                <a:solidFill>
                  <a:srgbClr val="FF0000"/>
                </a:solidFill>
                <a:latin typeface="Times New Roman"/>
                <a:ea typeface="Times New Roman"/>
                <a:cs typeface="Arial"/>
              </a:rPr>
              <a:t>M</a:t>
            </a:r>
            <a:r>
              <a:rPr lang="en-US" sz="2800" spc="-10" dirty="0" smtClean="0">
                <a:solidFill>
                  <a:srgbClr val="FF0000"/>
                </a:solidFill>
                <a:latin typeface="Times New Roman"/>
                <a:ea typeface="Times New Roman"/>
                <a:cs typeface="Arial"/>
              </a:rPr>
              <a:t>u</a:t>
            </a:r>
            <a:r>
              <a:rPr lang="en-US" sz="2800" dirty="0" smtClean="0">
                <a:solidFill>
                  <a:srgbClr val="FF0000"/>
                </a:solidFill>
                <a:latin typeface="Times New Roman"/>
                <a:ea typeface="Times New Roman"/>
                <a:cs typeface="Arial"/>
              </a:rPr>
              <a:t>s</a:t>
            </a:r>
            <a:r>
              <a:rPr lang="en-US" sz="2800" spc="10" dirty="0" smtClean="0">
                <a:solidFill>
                  <a:srgbClr val="FF0000"/>
                </a:solidFill>
                <a:latin typeface="Times New Roman"/>
                <a:ea typeface="Times New Roman"/>
                <a:cs typeface="Arial"/>
              </a:rPr>
              <a:t>c</a:t>
            </a:r>
            <a:r>
              <a:rPr lang="en-US" sz="2800" spc="-5" dirty="0" smtClean="0">
                <a:solidFill>
                  <a:srgbClr val="FF0000"/>
                </a:solidFill>
                <a:latin typeface="Times New Roman"/>
                <a:ea typeface="Times New Roman"/>
                <a:cs typeface="Arial"/>
              </a:rPr>
              <a:t>l</a:t>
            </a:r>
            <a:r>
              <a:rPr lang="en-US" sz="2800" dirty="0" smtClean="0">
                <a:solidFill>
                  <a:srgbClr val="FF0000"/>
                </a:solidFill>
                <a:latin typeface="Times New Roman"/>
                <a:ea typeface="Times New Roman"/>
                <a:cs typeface="Arial"/>
              </a:rPr>
              <a:t>e</a:t>
            </a:r>
            <a:r>
              <a:rPr lang="en-US" sz="2800" spc="10" dirty="0" smtClean="0">
                <a:solidFill>
                  <a:srgbClr val="FF0000"/>
                </a:solidFill>
                <a:latin typeface="Times New Roman"/>
                <a:ea typeface="Times New Roman"/>
                <a:cs typeface="Arial"/>
              </a:rPr>
              <a:t> </a:t>
            </a:r>
            <a:r>
              <a:rPr lang="en-US" sz="2800" spc="-5" dirty="0">
                <a:solidFill>
                  <a:srgbClr val="FF0000"/>
                </a:solidFill>
                <a:latin typeface="Times New Roman"/>
                <a:ea typeface="Times New Roman"/>
                <a:cs typeface="Arial"/>
              </a:rPr>
              <a:t>Tiss</a:t>
            </a:r>
            <a:r>
              <a:rPr lang="en-US" sz="2800" spc="-10" dirty="0">
                <a:solidFill>
                  <a:srgbClr val="FF0000"/>
                </a:solidFill>
                <a:latin typeface="Times New Roman"/>
                <a:ea typeface="Times New Roman"/>
                <a:cs typeface="Arial"/>
              </a:rPr>
              <a:t>u</a:t>
            </a:r>
            <a:r>
              <a:rPr lang="en-US" sz="2800" dirty="0">
                <a:solidFill>
                  <a:srgbClr val="FF0000"/>
                </a:solidFill>
                <a:latin typeface="Times New Roman"/>
                <a:ea typeface="Times New Roman"/>
                <a:cs typeface="Arial"/>
              </a:rPr>
              <a:t>e</a:t>
            </a:r>
            <a:r>
              <a:rPr lang="en-US" sz="2800" spc="10" dirty="0">
                <a:solidFill>
                  <a:srgbClr val="FF0000"/>
                </a:solidFill>
                <a:latin typeface="Times New Roman"/>
                <a:ea typeface="Times New Roman"/>
                <a:cs typeface="Arial"/>
              </a:rPr>
              <a:t> </a:t>
            </a:r>
            <a:r>
              <a:rPr lang="en-US" sz="2800" b="1" spc="10" dirty="0" smtClean="0">
                <a:solidFill>
                  <a:srgbClr val="FF0000"/>
                </a:solidFill>
                <a:latin typeface="Times New Roman"/>
                <a:ea typeface="Times New Roman"/>
                <a:cs typeface="Arial"/>
              </a:rPr>
              <a:t>: </a:t>
            </a:r>
            <a:r>
              <a:rPr lang="en-US" spc="10" dirty="0" smtClean="0">
                <a:solidFill>
                  <a:schemeClr val="tx1"/>
                </a:solidFill>
                <a:latin typeface="Times New Roman"/>
                <a:ea typeface="Times New Roman"/>
                <a:cs typeface="Arial"/>
              </a:rPr>
              <a:t>is </a:t>
            </a:r>
            <a:r>
              <a:rPr lang="en-US" dirty="0">
                <a:latin typeface="Times New Roman"/>
                <a:ea typeface="Times New Roman"/>
                <a:cs typeface="Arial"/>
              </a:rPr>
              <a:t>o</a:t>
            </a:r>
            <a:r>
              <a:rPr lang="en-US" dirty="0" smtClean="0">
                <a:latin typeface="Times New Roman"/>
                <a:ea typeface="Times New Roman"/>
                <a:cs typeface="Arial"/>
              </a:rPr>
              <a:t>ne </a:t>
            </a:r>
            <a:r>
              <a:rPr lang="en-US" dirty="0">
                <a:latin typeface="Times New Roman"/>
                <a:ea typeface="Times New Roman"/>
                <a:cs typeface="Arial"/>
              </a:rPr>
              <a:t>of four </a:t>
            </a:r>
            <a:r>
              <a:rPr lang="en-US" dirty="0" smtClean="0">
                <a:latin typeface="Times New Roman"/>
                <a:ea typeface="Times New Roman"/>
                <a:cs typeface="Arial"/>
              </a:rPr>
              <a:t>basic</a:t>
            </a:r>
            <a:r>
              <a:rPr lang="en-US" dirty="0">
                <a:latin typeface="Times New Roman"/>
                <a:ea typeface="Times New Roman"/>
                <a:cs typeface="Arial"/>
              </a:rPr>
              <a:t> </a:t>
            </a:r>
            <a:r>
              <a:rPr lang="en-US" dirty="0" smtClean="0">
                <a:latin typeface="Times New Roman"/>
                <a:ea typeface="Times New Roman"/>
                <a:cs typeface="Arial"/>
              </a:rPr>
              <a:t>type of tissue </a:t>
            </a:r>
            <a:r>
              <a:rPr lang="en-US" spc="-5" dirty="0" smtClean="0">
                <a:solidFill>
                  <a:srgbClr val="55534C"/>
                </a:solidFill>
                <a:latin typeface="Times New Roman"/>
                <a:ea typeface="Times New Roman"/>
                <a:cs typeface="Arial"/>
              </a:rPr>
              <a:t>i</a:t>
            </a:r>
            <a:r>
              <a:rPr lang="en-US" dirty="0" smtClean="0">
                <a:solidFill>
                  <a:srgbClr val="55534C"/>
                </a:solidFill>
                <a:latin typeface="Times New Roman"/>
                <a:ea typeface="Times New Roman"/>
                <a:cs typeface="Arial"/>
              </a:rPr>
              <a:t>s</a:t>
            </a:r>
            <a:r>
              <a:rPr lang="en-US" spc="20" dirty="0" smtClean="0">
                <a:solidFill>
                  <a:srgbClr val="55534C"/>
                </a:solidFill>
                <a:latin typeface="Times New Roman"/>
                <a:ea typeface="Times New Roman"/>
                <a:cs typeface="Arial"/>
              </a:rPr>
              <a:t> </a:t>
            </a:r>
            <a:r>
              <a:rPr lang="en-US" spc="-35" dirty="0">
                <a:solidFill>
                  <a:srgbClr val="55534C"/>
                </a:solidFill>
                <a:latin typeface="Times New Roman"/>
                <a:ea typeface="Times New Roman"/>
                <a:cs typeface="Arial"/>
              </a:rPr>
              <a:t>m</a:t>
            </a:r>
            <a:r>
              <a:rPr lang="en-US" spc="20" dirty="0">
                <a:solidFill>
                  <a:srgbClr val="55534C"/>
                </a:solidFill>
                <a:latin typeface="Times New Roman"/>
                <a:ea typeface="Times New Roman"/>
                <a:cs typeface="Arial"/>
              </a:rPr>
              <a:t>a</a:t>
            </a:r>
            <a:r>
              <a:rPr lang="en-US" spc="-10" dirty="0">
                <a:solidFill>
                  <a:srgbClr val="55534C"/>
                </a:solidFill>
                <a:latin typeface="Times New Roman"/>
                <a:ea typeface="Times New Roman"/>
                <a:cs typeface="Arial"/>
              </a:rPr>
              <a:t>d</a:t>
            </a:r>
            <a:r>
              <a:rPr lang="en-US" dirty="0">
                <a:solidFill>
                  <a:srgbClr val="55534C"/>
                </a:solidFill>
                <a:latin typeface="Times New Roman"/>
                <a:ea typeface="Times New Roman"/>
                <a:cs typeface="Arial"/>
              </a:rPr>
              <a:t>e</a:t>
            </a:r>
            <a:r>
              <a:rPr lang="en-US" spc="10" dirty="0">
                <a:solidFill>
                  <a:srgbClr val="55534C"/>
                </a:solidFill>
                <a:latin typeface="Times New Roman"/>
                <a:ea typeface="Times New Roman"/>
                <a:cs typeface="Arial"/>
              </a:rPr>
              <a:t> </a:t>
            </a:r>
            <a:r>
              <a:rPr lang="en-US" spc="-10" dirty="0">
                <a:solidFill>
                  <a:srgbClr val="55534C"/>
                </a:solidFill>
                <a:latin typeface="Times New Roman"/>
                <a:ea typeface="Times New Roman"/>
                <a:cs typeface="Arial"/>
              </a:rPr>
              <a:t>u</a:t>
            </a:r>
            <a:r>
              <a:rPr lang="en-US" dirty="0">
                <a:solidFill>
                  <a:srgbClr val="55534C"/>
                </a:solidFill>
                <a:latin typeface="Times New Roman"/>
                <a:ea typeface="Times New Roman"/>
                <a:cs typeface="Arial"/>
              </a:rPr>
              <a:t>p</a:t>
            </a:r>
            <a:r>
              <a:rPr lang="en-US" spc="-10" dirty="0">
                <a:solidFill>
                  <a:srgbClr val="55534C"/>
                </a:solidFill>
                <a:latin typeface="Times New Roman"/>
                <a:ea typeface="Times New Roman"/>
                <a:cs typeface="Arial"/>
              </a:rPr>
              <a:t> </a:t>
            </a:r>
            <a:r>
              <a:rPr lang="en-US" dirty="0">
                <a:solidFill>
                  <a:srgbClr val="55534C"/>
                </a:solidFill>
                <a:latin typeface="Times New Roman"/>
                <a:ea typeface="Times New Roman"/>
                <a:cs typeface="Arial"/>
              </a:rPr>
              <a:t>of</a:t>
            </a:r>
            <a:r>
              <a:rPr lang="en-US" spc="5" dirty="0">
                <a:solidFill>
                  <a:srgbClr val="55534C"/>
                </a:solidFill>
                <a:latin typeface="Times New Roman"/>
                <a:ea typeface="Times New Roman"/>
                <a:cs typeface="Arial"/>
              </a:rPr>
              <a:t> </a:t>
            </a:r>
            <a:r>
              <a:rPr lang="en-US" spc="10" dirty="0">
                <a:solidFill>
                  <a:srgbClr val="55534C"/>
                </a:solidFill>
                <a:latin typeface="Times New Roman"/>
                <a:ea typeface="Times New Roman"/>
                <a:cs typeface="Arial"/>
              </a:rPr>
              <a:t>b</a:t>
            </a:r>
            <a:r>
              <a:rPr lang="en-US" dirty="0">
                <a:solidFill>
                  <a:srgbClr val="55534C"/>
                </a:solidFill>
                <a:latin typeface="Times New Roman"/>
                <a:ea typeface="Times New Roman"/>
                <a:cs typeface="Arial"/>
              </a:rPr>
              <a:t>a</a:t>
            </a:r>
            <a:r>
              <a:rPr lang="en-US" spc="-10" dirty="0">
                <a:solidFill>
                  <a:srgbClr val="55534C"/>
                </a:solidFill>
                <a:latin typeface="Times New Roman"/>
                <a:ea typeface="Times New Roman"/>
                <a:cs typeface="Arial"/>
              </a:rPr>
              <a:t>nd</a:t>
            </a:r>
            <a:r>
              <a:rPr lang="en-US" dirty="0">
                <a:solidFill>
                  <a:srgbClr val="55534C"/>
                </a:solidFill>
                <a:latin typeface="Times New Roman"/>
                <a:ea typeface="Times New Roman"/>
                <a:cs typeface="Arial"/>
              </a:rPr>
              <a:t>s of</a:t>
            </a:r>
            <a:r>
              <a:rPr lang="en-US" spc="5" dirty="0">
                <a:solidFill>
                  <a:srgbClr val="55534C"/>
                </a:solidFill>
                <a:latin typeface="Times New Roman"/>
                <a:ea typeface="Times New Roman"/>
                <a:cs typeface="Arial"/>
              </a:rPr>
              <a:t> </a:t>
            </a:r>
            <a:r>
              <a:rPr lang="en-US" spc="10" dirty="0">
                <a:solidFill>
                  <a:srgbClr val="55534C"/>
                </a:solidFill>
                <a:latin typeface="Times New Roman"/>
                <a:ea typeface="Times New Roman"/>
                <a:cs typeface="Arial"/>
              </a:rPr>
              <a:t>ce</a:t>
            </a:r>
            <a:r>
              <a:rPr lang="en-US" spc="-5" dirty="0">
                <a:solidFill>
                  <a:srgbClr val="55534C"/>
                </a:solidFill>
                <a:latin typeface="Times New Roman"/>
                <a:ea typeface="Times New Roman"/>
                <a:cs typeface="Arial"/>
              </a:rPr>
              <a:t>ll</a:t>
            </a:r>
            <a:r>
              <a:rPr lang="en-US" dirty="0">
                <a:solidFill>
                  <a:srgbClr val="55534C"/>
                </a:solidFill>
                <a:latin typeface="Times New Roman"/>
                <a:ea typeface="Times New Roman"/>
                <a:cs typeface="Arial"/>
              </a:rPr>
              <a:t>s </a:t>
            </a:r>
            <a:r>
              <a:rPr lang="en-US" spc="5" dirty="0">
                <a:solidFill>
                  <a:srgbClr val="55534C"/>
                </a:solidFill>
                <a:latin typeface="Times New Roman"/>
                <a:ea typeface="Times New Roman"/>
                <a:cs typeface="Arial"/>
              </a:rPr>
              <a:t>t</a:t>
            </a:r>
            <a:r>
              <a:rPr lang="en-US" spc="-10" dirty="0">
                <a:solidFill>
                  <a:srgbClr val="55534C"/>
                </a:solidFill>
                <a:latin typeface="Times New Roman"/>
                <a:ea typeface="Times New Roman"/>
                <a:cs typeface="Arial"/>
              </a:rPr>
              <a:t>h</a:t>
            </a:r>
            <a:r>
              <a:rPr lang="en-US" dirty="0">
                <a:solidFill>
                  <a:srgbClr val="55534C"/>
                </a:solidFill>
                <a:latin typeface="Times New Roman"/>
                <a:ea typeface="Times New Roman"/>
                <a:cs typeface="Arial"/>
              </a:rPr>
              <a:t>at</a:t>
            </a:r>
            <a:r>
              <a:rPr lang="en-US" spc="5" dirty="0">
                <a:solidFill>
                  <a:srgbClr val="55534C"/>
                </a:solidFill>
                <a:latin typeface="Times New Roman"/>
                <a:ea typeface="Times New Roman"/>
                <a:cs typeface="Arial"/>
              </a:rPr>
              <a:t> </a:t>
            </a:r>
            <a:r>
              <a:rPr lang="en-US" spc="10" dirty="0">
                <a:solidFill>
                  <a:srgbClr val="55534C"/>
                </a:solidFill>
                <a:latin typeface="Times New Roman"/>
                <a:ea typeface="Times New Roman"/>
                <a:cs typeface="Arial"/>
              </a:rPr>
              <a:t>c</a:t>
            </a:r>
            <a:r>
              <a:rPr lang="en-US" dirty="0">
                <a:solidFill>
                  <a:srgbClr val="55534C"/>
                </a:solidFill>
                <a:latin typeface="Times New Roman"/>
                <a:ea typeface="Times New Roman"/>
                <a:cs typeface="Arial"/>
              </a:rPr>
              <a:t>o</a:t>
            </a:r>
            <a:r>
              <a:rPr lang="en-US" spc="-10" dirty="0">
                <a:solidFill>
                  <a:srgbClr val="55534C"/>
                </a:solidFill>
                <a:latin typeface="Times New Roman"/>
                <a:ea typeface="Times New Roman"/>
                <a:cs typeface="Arial"/>
              </a:rPr>
              <a:t>n</a:t>
            </a:r>
            <a:r>
              <a:rPr lang="en-US" spc="5" dirty="0">
                <a:solidFill>
                  <a:srgbClr val="55534C"/>
                </a:solidFill>
                <a:latin typeface="Times New Roman"/>
                <a:ea typeface="Times New Roman"/>
                <a:cs typeface="Arial"/>
              </a:rPr>
              <a:t>t</a:t>
            </a:r>
            <a:r>
              <a:rPr lang="en-US" spc="10" dirty="0">
                <a:solidFill>
                  <a:srgbClr val="55534C"/>
                </a:solidFill>
                <a:latin typeface="Times New Roman"/>
                <a:ea typeface="Times New Roman"/>
                <a:cs typeface="Arial"/>
              </a:rPr>
              <a:t>r</a:t>
            </a:r>
            <a:r>
              <a:rPr lang="en-US" dirty="0">
                <a:solidFill>
                  <a:srgbClr val="55534C"/>
                </a:solidFill>
                <a:latin typeface="Times New Roman"/>
                <a:ea typeface="Times New Roman"/>
                <a:cs typeface="Arial"/>
              </a:rPr>
              <a:t>a</a:t>
            </a:r>
            <a:r>
              <a:rPr lang="en-US" spc="-10" dirty="0">
                <a:solidFill>
                  <a:srgbClr val="55534C"/>
                </a:solidFill>
                <a:latin typeface="Times New Roman"/>
                <a:ea typeface="Times New Roman"/>
                <a:cs typeface="Arial"/>
              </a:rPr>
              <a:t>c</a:t>
            </a:r>
            <a:r>
              <a:rPr lang="en-US" dirty="0">
                <a:solidFill>
                  <a:srgbClr val="55534C"/>
                </a:solidFill>
                <a:latin typeface="Times New Roman"/>
                <a:ea typeface="Times New Roman"/>
                <a:cs typeface="Arial"/>
              </a:rPr>
              <a:t>t</a:t>
            </a:r>
            <a:r>
              <a:rPr lang="en-US" spc="5" dirty="0">
                <a:solidFill>
                  <a:srgbClr val="55534C"/>
                </a:solidFill>
                <a:latin typeface="Times New Roman"/>
                <a:ea typeface="Times New Roman"/>
                <a:cs typeface="Arial"/>
              </a:rPr>
              <a:t> </a:t>
            </a:r>
            <a:r>
              <a:rPr lang="en-US" dirty="0" smtClean="0">
                <a:solidFill>
                  <a:srgbClr val="55534C"/>
                </a:solidFill>
                <a:latin typeface="Times New Roman"/>
                <a:ea typeface="Times New Roman"/>
                <a:cs typeface="Arial"/>
              </a:rPr>
              <a:t>a</a:t>
            </a:r>
            <a:r>
              <a:rPr lang="en-US" spc="-10" dirty="0" smtClean="0">
                <a:solidFill>
                  <a:srgbClr val="55534C"/>
                </a:solidFill>
                <a:latin typeface="Times New Roman"/>
                <a:ea typeface="Times New Roman"/>
                <a:cs typeface="Arial"/>
              </a:rPr>
              <a:t>n</a:t>
            </a:r>
            <a:r>
              <a:rPr lang="en-US" dirty="0" smtClean="0">
                <a:solidFill>
                  <a:srgbClr val="55534C"/>
                </a:solidFill>
                <a:latin typeface="Times New Roman"/>
                <a:ea typeface="Times New Roman"/>
                <a:cs typeface="Arial"/>
              </a:rPr>
              <a:t>d relax to</a:t>
            </a:r>
            <a:r>
              <a:rPr lang="en-US" spc="-10" dirty="0" smtClean="0">
                <a:solidFill>
                  <a:srgbClr val="55534C"/>
                </a:solidFill>
                <a:latin typeface="Times New Roman"/>
                <a:ea typeface="Times New Roman"/>
                <a:cs typeface="Arial"/>
              </a:rPr>
              <a:t> </a:t>
            </a:r>
            <a:r>
              <a:rPr lang="en-US" dirty="0">
                <a:solidFill>
                  <a:srgbClr val="55534C"/>
                </a:solidFill>
                <a:latin typeface="Times New Roman"/>
                <a:ea typeface="Times New Roman"/>
                <a:cs typeface="Arial"/>
              </a:rPr>
              <a:t>a</a:t>
            </a:r>
            <a:r>
              <a:rPr lang="en-US" spc="-5" dirty="0">
                <a:solidFill>
                  <a:srgbClr val="55534C"/>
                </a:solidFill>
                <a:latin typeface="Times New Roman"/>
                <a:ea typeface="Times New Roman"/>
                <a:cs typeface="Arial"/>
              </a:rPr>
              <a:t>ll</a:t>
            </a:r>
            <a:r>
              <a:rPr lang="en-US" dirty="0">
                <a:solidFill>
                  <a:srgbClr val="55534C"/>
                </a:solidFill>
                <a:latin typeface="Times New Roman"/>
                <a:ea typeface="Times New Roman"/>
                <a:cs typeface="Arial"/>
              </a:rPr>
              <a:t>ow</a:t>
            </a:r>
            <a:r>
              <a:rPr lang="en-US" spc="25" dirty="0">
                <a:solidFill>
                  <a:srgbClr val="55534C"/>
                </a:solidFill>
                <a:latin typeface="Times New Roman"/>
                <a:ea typeface="Times New Roman"/>
                <a:cs typeface="Arial"/>
              </a:rPr>
              <a:t> </a:t>
            </a:r>
            <a:r>
              <a:rPr lang="en-US" spc="-35" dirty="0" smtClean="0">
                <a:solidFill>
                  <a:srgbClr val="55534C"/>
                </a:solidFill>
                <a:latin typeface="Times New Roman"/>
                <a:ea typeface="Times New Roman"/>
                <a:cs typeface="Arial"/>
              </a:rPr>
              <a:t>m</a:t>
            </a:r>
            <a:r>
              <a:rPr lang="en-US" dirty="0" smtClean="0">
                <a:solidFill>
                  <a:srgbClr val="55534C"/>
                </a:solidFill>
                <a:latin typeface="Times New Roman"/>
                <a:ea typeface="Times New Roman"/>
                <a:cs typeface="Arial"/>
              </a:rPr>
              <a:t>o</a:t>
            </a:r>
            <a:r>
              <a:rPr lang="en-US" spc="20" dirty="0" smtClean="0">
                <a:solidFill>
                  <a:srgbClr val="55534C"/>
                </a:solidFill>
                <a:latin typeface="Times New Roman"/>
                <a:ea typeface="Times New Roman"/>
                <a:cs typeface="Arial"/>
              </a:rPr>
              <a:t>v</a:t>
            </a:r>
            <a:r>
              <a:rPr lang="en-US" spc="30" dirty="0" smtClean="0">
                <a:solidFill>
                  <a:srgbClr val="55534C"/>
                </a:solidFill>
                <a:latin typeface="Times New Roman"/>
                <a:ea typeface="Times New Roman"/>
                <a:cs typeface="Arial"/>
              </a:rPr>
              <a:t>e</a:t>
            </a:r>
            <a:r>
              <a:rPr lang="en-US" spc="-35" dirty="0" smtClean="0">
                <a:solidFill>
                  <a:srgbClr val="55534C"/>
                </a:solidFill>
                <a:latin typeface="Times New Roman"/>
                <a:ea typeface="Times New Roman"/>
                <a:cs typeface="Arial"/>
              </a:rPr>
              <a:t>m</a:t>
            </a:r>
            <a:r>
              <a:rPr lang="en-US" spc="10" dirty="0" smtClean="0">
                <a:solidFill>
                  <a:srgbClr val="55534C"/>
                </a:solidFill>
                <a:latin typeface="Times New Roman"/>
                <a:ea typeface="Times New Roman"/>
                <a:cs typeface="Arial"/>
              </a:rPr>
              <a:t>e</a:t>
            </a:r>
            <a:r>
              <a:rPr lang="en-US" spc="-10" dirty="0" smtClean="0">
                <a:solidFill>
                  <a:srgbClr val="55534C"/>
                </a:solidFill>
                <a:latin typeface="Times New Roman"/>
                <a:ea typeface="Times New Roman"/>
                <a:cs typeface="Arial"/>
              </a:rPr>
              <a:t>n</a:t>
            </a:r>
            <a:r>
              <a:rPr lang="en-US" spc="5" dirty="0" smtClean="0">
                <a:solidFill>
                  <a:srgbClr val="55534C"/>
                </a:solidFill>
                <a:latin typeface="Times New Roman"/>
                <a:ea typeface="Times New Roman"/>
                <a:cs typeface="Arial"/>
              </a:rPr>
              <a:t>t </a:t>
            </a:r>
            <a:r>
              <a:rPr lang="en-US" dirty="0" smtClean="0">
                <a:solidFill>
                  <a:srgbClr val="55534C"/>
                </a:solidFill>
                <a:latin typeface="Times New Roman"/>
                <a:ea typeface="Times New Roman"/>
                <a:cs typeface="Arial"/>
              </a:rPr>
              <a:t>and </a:t>
            </a:r>
            <a:r>
              <a:rPr lang="en-US" dirty="0">
                <a:solidFill>
                  <a:srgbClr val="55534C"/>
                </a:solidFill>
                <a:latin typeface="Times New Roman"/>
                <a:ea typeface="Times New Roman"/>
                <a:cs typeface="Arial"/>
              </a:rPr>
              <a:t>returned to its original size and shape</a:t>
            </a:r>
            <a:r>
              <a:rPr lang="en-US" dirty="0" smtClean="0">
                <a:solidFill>
                  <a:srgbClr val="55534C"/>
                </a:solidFill>
                <a:latin typeface="Times New Roman"/>
                <a:ea typeface="Times New Roman"/>
                <a:cs typeface="Arial"/>
              </a:rPr>
              <a:t>.</a:t>
            </a:r>
          </a:p>
          <a:p>
            <a:pPr marL="0" lvl="0" indent="0" algn="l" rtl="0">
              <a:lnSpc>
                <a:spcPct val="115000"/>
              </a:lnSpc>
              <a:spcBef>
                <a:spcPts val="90"/>
              </a:spcBef>
              <a:buNone/>
            </a:pPr>
            <a:endParaRPr lang="en-US" dirty="0">
              <a:latin typeface="Calibri"/>
              <a:ea typeface="Calibri"/>
              <a:cs typeface="Arial"/>
            </a:endParaRPr>
          </a:p>
          <a:p>
            <a:pPr marL="0" indent="0" algn="l" rtl="0">
              <a:lnSpc>
                <a:spcPct val="115000"/>
              </a:lnSpc>
              <a:spcBef>
                <a:spcPts val="90"/>
              </a:spcBef>
              <a:spcAft>
                <a:spcPts val="0"/>
              </a:spcAft>
              <a:buNone/>
            </a:pPr>
            <a:r>
              <a:rPr lang="en-US" b="1" spc="10" dirty="0" smtClean="0">
                <a:solidFill>
                  <a:srgbClr val="FF0000"/>
                </a:solidFill>
                <a:latin typeface="Times New Roman"/>
                <a:ea typeface="Times New Roman"/>
                <a:cs typeface="Arial"/>
              </a:rPr>
              <a:t>  </a:t>
            </a:r>
            <a:r>
              <a:rPr lang="en-US" dirty="0">
                <a:solidFill>
                  <a:srgbClr val="FF0000"/>
                </a:solidFill>
                <a:latin typeface="Times New Roman"/>
                <a:ea typeface="Times New Roman"/>
                <a:cs typeface="Arial"/>
              </a:rPr>
              <a:t>Muscle Tissue  divided into:</a:t>
            </a:r>
            <a:endParaRPr lang="en-US" dirty="0">
              <a:latin typeface="Calibri"/>
              <a:ea typeface="Calibri"/>
              <a:cs typeface="Arial"/>
            </a:endParaRPr>
          </a:p>
          <a:p>
            <a:pPr marL="0" indent="0" algn="l" rtl="0">
              <a:lnSpc>
                <a:spcPct val="115000"/>
              </a:lnSpc>
              <a:spcBef>
                <a:spcPts val="90"/>
              </a:spcBef>
              <a:spcAft>
                <a:spcPts val="0"/>
              </a:spcAft>
              <a:buNone/>
            </a:pPr>
            <a:r>
              <a:rPr lang="en-US" dirty="0" smtClean="0">
                <a:solidFill>
                  <a:srgbClr val="FF0000"/>
                </a:solidFill>
                <a:latin typeface="Times New Roman"/>
                <a:ea typeface="Times New Roman"/>
                <a:cs typeface="Arial"/>
              </a:rPr>
              <a:t>1.Skeletal </a:t>
            </a:r>
            <a:r>
              <a:rPr lang="en-US" dirty="0">
                <a:solidFill>
                  <a:srgbClr val="FF0000"/>
                </a:solidFill>
                <a:latin typeface="Times New Roman"/>
                <a:ea typeface="Times New Roman"/>
                <a:cs typeface="Arial"/>
              </a:rPr>
              <a:t>muscle </a:t>
            </a:r>
            <a:r>
              <a:rPr lang="en-US" dirty="0" smtClean="0">
                <a:latin typeface="Times New Roman"/>
                <a:ea typeface="Times New Roman"/>
                <a:cs typeface="Arial"/>
              </a:rPr>
              <a:t>: or calle</a:t>
            </a:r>
            <a:r>
              <a:rPr lang="en-US" dirty="0">
                <a:latin typeface="Times New Roman"/>
                <a:ea typeface="Times New Roman"/>
                <a:cs typeface="Arial"/>
              </a:rPr>
              <a:t>d </a:t>
            </a:r>
            <a:r>
              <a:rPr lang="en-US" dirty="0" smtClean="0">
                <a:latin typeface="Times New Roman"/>
                <a:ea typeface="Times New Roman"/>
                <a:cs typeface="Arial"/>
              </a:rPr>
              <a:t>striated muscle is </a:t>
            </a:r>
            <a:r>
              <a:rPr lang="en-US" dirty="0">
                <a:latin typeface="Times New Roman"/>
                <a:ea typeface="Times New Roman"/>
                <a:cs typeface="Arial"/>
              </a:rPr>
              <a:t>responsible for the voluntary movement of the body</a:t>
            </a:r>
            <a:r>
              <a:rPr lang="en-US" dirty="0" smtClean="0">
                <a:latin typeface="Times New Roman"/>
                <a:ea typeface="Times New Roman"/>
                <a:cs typeface="Arial"/>
              </a:rPr>
              <a:t>. cells </a:t>
            </a:r>
            <a:r>
              <a:rPr lang="en-US" dirty="0">
                <a:latin typeface="Times New Roman"/>
                <a:ea typeface="Times New Roman"/>
                <a:cs typeface="Arial"/>
              </a:rPr>
              <a:t>of skeletal muscle are large, cylindrical, and elongated </a:t>
            </a:r>
            <a:r>
              <a:rPr lang="en-US" dirty="0" smtClean="0">
                <a:latin typeface="Times New Roman"/>
                <a:ea typeface="Times New Roman"/>
                <a:cs typeface="Arial"/>
              </a:rPr>
              <a:t>.</a:t>
            </a:r>
            <a:endParaRPr lang="en-US" dirty="0">
              <a:latin typeface="Times New Roman"/>
              <a:ea typeface="Times New Roman"/>
              <a:cs typeface="Arial"/>
            </a:endParaRPr>
          </a:p>
          <a:p>
            <a:pPr marL="0" indent="0" algn="l" rtl="0">
              <a:lnSpc>
                <a:spcPct val="115000"/>
              </a:lnSpc>
              <a:spcBef>
                <a:spcPts val="90"/>
              </a:spcBef>
              <a:spcAft>
                <a:spcPts val="0"/>
              </a:spcAft>
              <a:buNone/>
            </a:pPr>
            <a:r>
              <a:rPr lang="en-US" dirty="0" smtClean="0">
                <a:latin typeface="Times New Roman"/>
                <a:ea typeface="Times New Roman"/>
                <a:cs typeface="Arial"/>
              </a:rPr>
              <a:t>   </a:t>
            </a:r>
            <a:r>
              <a:rPr lang="en-US" dirty="0" smtClean="0">
                <a:solidFill>
                  <a:srgbClr val="FF0000"/>
                </a:solidFill>
                <a:latin typeface="Times New Roman"/>
                <a:ea typeface="Times New Roman"/>
                <a:cs typeface="Arial"/>
              </a:rPr>
              <a:t>For example</a:t>
            </a:r>
          </a:p>
          <a:p>
            <a:pPr marL="0" indent="0" algn="l" rtl="0">
              <a:lnSpc>
                <a:spcPct val="115000"/>
              </a:lnSpc>
              <a:spcBef>
                <a:spcPts val="90"/>
              </a:spcBef>
              <a:spcAft>
                <a:spcPts val="0"/>
              </a:spcAft>
              <a:buNone/>
            </a:pPr>
            <a:r>
              <a:rPr lang="en-US" dirty="0" smtClean="0">
                <a:latin typeface="Times New Roman"/>
                <a:ea typeface="Times New Roman"/>
                <a:cs typeface="Arial"/>
              </a:rPr>
              <a:t> </a:t>
            </a:r>
            <a:r>
              <a:rPr lang="en-US" dirty="0">
                <a:latin typeface="Times New Roman"/>
                <a:ea typeface="Times New Roman"/>
                <a:cs typeface="Arial"/>
              </a:rPr>
              <a:t>movement of the limbs, skin of the face. Contraction of skeletal muscle tissue is rapid and strong.</a:t>
            </a:r>
            <a:endParaRPr lang="en-US" dirty="0" smtClean="0">
              <a:latin typeface="Times New Roman"/>
              <a:ea typeface="Times New Roman"/>
              <a:cs typeface="Arial"/>
            </a:endParaRPr>
          </a:p>
        </p:txBody>
      </p:sp>
    </p:spTree>
    <p:extLst>
      <p:ext uri="{BB962C8B-B14F-4D97-AF65-F5344CB8AC3E}">
        <p14:creationId xmlns:p14="http://schemas.microsoft.com/office/powerpoint/2010/main" val="51452508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أوستن">
  <a:themeElements>
    <a:clrScheme name="دفق الهواء">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أوستن">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أوستن">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619</TotalTime>
  <Words>550</Words>
  <Application>Microsoft Office PowerPoint</Application>
  <PresentationFormat>عرض على الشاشة (3:4)‏</PresentationFormat>
  <Paragraphs>48</Paragraphs>
  <Slides>16</Slides>
  <Notes>0</Notes>
  <HiddenSlides>0</HiddenSlides>
  <MMClips>0</MMClips>
  <ScaleCrop>false</ScaleCrop>
  <HeadingPairs>
    <vt:vector size="4" baseType="variant">
      <vt:variant>
        <vt:lpstr>نسق</vt:lpstr>
      </vt:variant>
      <vt:variant>
        <vt:i4>1</vt:i4>
      </vt:variant>
      <vt:variant>
        <vt:lpstr>عناوين الشرائح</vt:lpstr>
      </vt:variant>
      <vt:variant>
        <vt:i4>16</vt:i4>
      </vt:variant>
    </vt:vector>
  </HeadingPairs>
  <TitlesOfParts>
    <vt:vector size="17" baseType="lpstr">
      <vt:lpstr>أوستن</vt:lpstr>
      <vt:lpstr>Type of Tissue 1</vt:lpstr>
      <vt:lpstr>عرض تقديمي في PowerPoint</vt:lpstr>
      <vt:lpstr>Type of tissue   There are four  basic type of tissue </vt:lpstr>
      <vt:lpstr>Function of epithelial tissue</vt:lpstr>
      <vt:lpstr>عرض تقديمي في PowerPoint</vt:lpstr>
      <vt:lpstr>عرض تقديمي في PowerPoint</vt:lpstr>
      <vt:lpstr>     General Functions</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Functions of the nervous system</vt:lpstr>
      <vt:lpstr>عرض تقديمي في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Type of Tissue 1</dc:title>
  <dc:creator>Dr.Katherine</dc:creator>
  <cp:lastModifiedBy>Dr.Katherine</cp:lastModifiedBy>
  <cp:revision>52</cp:revision>
  <dcterms:created xsi:type="dcterms:W3CDTF">2020-06-28T14:52:42Z</dcterms:created>
  <dcterms:modified xsi:type="dcterms:W3CDTF">2020-06-29T23:19:33Z</dcterms:modified>
</cp:coreProperties>
</file>